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9"/>
  </p:notesMasterIdLst>
  <p:handoutMasterIdLst>
    <p:handoutMasterId r:id="rId30"/>
  </p:handoutMasterIdLst>
  <p:sldIdLst>
    <p:sldId id="295" r:id="rId5"/>
    <p:sldId id="296" r:id="rId6"/>
    <p:sldId id="282" r:id="rId7"/>
    <p:sldId id="299" r:id="rId8"/>
    <p:sldId id="305" r:id="rId9"/>
    <p:sldId id="306" r:id="rId10"/>
    <p:sldId id="307" r:id="rId11"/>
    <p:sldId id="286" r:id="rId12"/>
    <p:sldId id="308" r:id="rId13"/>
    <p:sldId id="297" r:id="rId14"/>
    <p:sldId id="309" r:id="rId15"/>
    <p:sldId id="310" r:id="rId16"/>
    <p:sldId id="312" r:id="rId17"/>
    <p:sldId id="313" r:id="rId18"/>
    <p:sldId id="311" r:id="rId19"/>
    <p:sldId id="285" r:id="rId20"/>
    <p:sldId id="314" r:id="rId21"/>
    <p:sldId id="318" r:id="rId22"/>
    <p:sldId id="319" r:id="rId23"/>
    <p:sldId id="315" r:id="rId24"/>
    <p:sldId id="298" r:id="rId25"/>
    <p:sldId id="317" r:id="rId26"/>
    <p:sldId id="316"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1293" autoAdjust="0"/>
  </p:normalViewPr>
  <p:slideViewPr>
    <p:cSldViewPr snapToGrid="0">
      <p:cViewPr varScale="1">
        <p:scale>
          <a:sx n="32" d="100"/>
          <a:sy n="32" d="100"/>
        </p:scale>
        <p:origin x="1040" y="36"/>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6/23/2025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6/23/2025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CD76B-6BE4-A8DB-A2AE-698BA15EC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2020E-3D92-6B92-AA12-1F3665CD1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E1987-3AB9-2EC3-F852-79000CBF0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BC7694-E57A-F4E2-2D75-249A5D84220E}"/>
              </a:ext>
            </a:extLst>
          </p:cNvPr>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960932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6636-022A-390F-B7D4-F195A8545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E467A-2310-A2B5-27B6-3E959FAFB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3EAED9-7806-27CB-FDF4-5DD9A4EC09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C8F8C2-737A-1C00-391D-3D4724D430B3}"/>
              </a:ext>
            </a:extLst>
          </p:cNvPr>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329974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31998-2657-8A73-0ABD-020289A31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BBC8C-1A2D-BCAF-7DD4-AC840D228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7BFC73-5D0D-BAF5-A6B4-893960156F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AADBF1-D7AE-4C44-3715-C546A72414A3}"/>
              </a:ext>
            </a:extLst>
          </p:cNvPr>
          <p:cNvSpPr>
            <a:spLocks noGrp="1"/>
          </p:cNvSpPr>
          <p:nvPr>
            <p:ph type="sldNum" sz="quarter" idx="5"/>
          </p:nvPr>
        </p:nvSpPr>
        <p:spPr/>
        <p:txBody>
          <a:bodyPr/>
          <a:lstStyle/>
          <a:p>
            <a:fld id="{0842455A-0D23-4EAB-9AF9-2CC2B3066B0A}" type="slidenum">
              <a:rPr lang="en-US" smtClean="0"/>
              <a:t>13</a:t>
            </a:fld>
            <a:endParaRPr lang="en-US" dirty="0"/>
          </a:p>
        </p:txBody>
      </p:sp>
    </p:spTree>
    <p:extLst>
      <p:ext uri="{BB962C8B-B14F-4D97-AF65-F5344CB8AC3E}">
        <p14:creationId xmlns:p14="http://schemas.microsoft.com/office/powerpoint/2010/main" val="2837416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0DB8B-8DA8-091A-2533-E816F064C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65737-BD0B-622B-4E96-2DB2FB5D3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343FC-FF73-688E-039B-209F9B55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4ED919-DC37-D1C4-04DD-C5938B520C96}"/>
              </a:ext>
            </a:extLst>
          </p:cNvPr>
          <p:cNvSpPr>
            <a:spLocks noGrp="1"/>
          </p:cNvSpPr>
          <p:nvPr>
            <p:ph type="sldNum" sz="quarter" idx="5"/>
          </p:nvPr>
        </p:nvSpPr>
        <p:spPr/>
        <p:txBody>
          <a:bodyPr/>
          <a:lstStyle/>
          <a:p>
            <a:fld id="{0842455A-0D23-4EAB-9AF9-2CC2B3066B0A}" type="slidenum">
              <a:rPr lang="en-US" smtClean="0"/>
              <a:t>14</a:t>
            </a:fld>
            <a:endParaRPr lang="en-US" dirty="0"/>
          </a:p>
        </p:txBody>
      </p:sp>
    </p:spTree>
    <p:extLst>
      <p:ext uri="{BB962C8B-B14F-4D97-AF65-F5344CB8AC3E}">
        <p14:creationId xmlns:p14="http://schemas.microsoft.com/office/powerpoint/2010/main" val="758039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7A14F-8AB7-B096-0702-7334731BC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708F9-23E9-AF65-CDCE-593DBC8B90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26A72-9148-1D17-FFFF-B3353F2CF8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761810-B5A9-CB52-1818-963E64B2B7DC}"/>
              </a:ext>
            </a:extLst>
          </p:cNvPr>
          <p:cNvSpPr>
            <a:spLocks noGrp="1"/>
          </p:cNvSpPr>
          <p:nvPr>
            <p:ph type="sldNum" sz="quarter" idx="5"/>
          </p:nvPr>
        </p:nvSpPr>
        <p:spPr/>
        <p:txBody>
          <a:bodyPr/>
          <a:lstStyle/>
          <a:p>
            <a:fld id="{0842455A-0D23-4EAB-9AF9-2CC2B3066B0A}" type="slidenum">
              <a:rPr lang="en-US" smtClean="0"/>
              <a:t>15</a:t>
            </a:fld>
            <a:endParaRPr lang="en-US" dirty="0"/>
          </a:p>
        </p:txBody>
      </p:sp>
    </p:spTree>
    <p:extLst>
      <p:ext uri="{BB962C8B-B14F-4D97-AF65-F5344CB8AC3E}">
        <p14:creationId xmlns:p14="http://schemas.microsoft.com/office/powerpoint/2010/main" val="300358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16</a:t>
            </a:fld>
            <a:endParaRPr lang="en-US" dirty="0"/>
          </a:p>
        </p:txBody>
      </p:sp>
    </p:spTree>
    <p:extLst>
      <p:ext uri="{BB962C8B-B14F-4D97-AF65-F5344CB8AC3E}">
        <p14:creationId xmlns:p14="http://schemas.microsoft.com/office/powerpoint/2010/main" val="1487654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65FAD-3FF7-82D6-D1C6-10C6FA7B6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39EF2-35E3-2D75-7AAC-B56E724AE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2C83F-3FDA-9262-81D9-4A28238B46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EE4699-CCA9-383F-BF18-162DF346B789}"/>
              </a:ext>
            </a:extLst>
          </p:cNvPr>
          <p:cNvSpPr>
            <a:spLocks noGrp="1"/>
          </p:cNvSpPr>
          <p:nvPr>
            <p:ph type="sldNum" sz="quarter" idx="5"/>
          </p:nvPr>
        </p:nvSpPr>
        <p:spPr/>
        <p:txBody>
          <a:bodyPr/>
          <a:lstStyle/>
          <a:p>
            <a:fld id="{0842455A-0D23-4EAB-9AF9-2CC2B3066B0A}" type="slidenum">
              <a:rPr lang="en-US" smtClean="0"/>
              <a:t>17</a:t>
            </a:fld>
            <a:endParaRPr lang="en-US" dirty="0"/>
          </a:p>
        </p:txBody>
      </p:sp>
    </p:spTree>
    <p:extLst>
      <p:ext uri="{BB962C8B-B14F-4D97-AF65-F5344CB8AC3E}">
        <p14:creationId xmlns:p14="http://schemas.microsoft.com/office/powerpoint/2010/main" val="4023933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137D1-B772-4BC0-AF91-1CD5A89A1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75835-B8A9-CD37-526B-4B1552BF6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38F33-5FDA-1D78-9F08-3D84BDDAD4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45D46C-2BFC-D222-C378-E6A7F7CC4EA8}"/>
              </a:ext>
            </a:extLst>
          </p:cNvPr>
          <p:cNvSpPr>
            <a:spLocks noGrp="1"/>
          </p:cNvSpPr>
          <p:nvPr>
            <p:ph type="sldNum" sz="quarter" idx="5"/>
          </p:nvPr>
        </p:nvSpPr>
        <p:spPr/>
        <p:txBody>
          <a:bodyPr/>
          <a:lstStyle/>
          <a:p>
            <a:fld id="{0842455A-0D23-4EAB-9AF9-2CC2B3066B0A}" type="slidenum">
              <a:rPr lang="en-US" smtClean="0"/>
              <a:t>18</a:t>
            </a:fld>
            <a:endParaRPr lang="en-US" dirty="0"/>
          </a:p>
        </p:txBody>
      </p:sp>
    </p:spTree>
    <p:extLst>
      <p:ext uri="{BB962C8B-B14F-4D97-AF65-F5344CB8AC3E}">
        <p14:creationId xmlns:p14="http://schemas.microsoft.com/office/powerpoint/2010/main" val="1013395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BDE7-E7CC-FB17-E353-11F978CDA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367B2-B7A0-550C-5C46-BC974ACED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37969-E389-1BA3-C108-B1DB4C8E17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E60533-28C2-7FF6-67D2-8BF290859D87}"/>
              </a:ext>
            </a:extLst>
          </p:cNvPr>
          <p:cNvSpPr>
            <a:spLocks noGrp="1"/>
          </p:cNvSpPr>
          <p:nvPr>
            <p:ph type="sldNum" sz="quarter" idx="5"/>
          </p:nvPr>
        </p:nvSpPr>
        <p:spPr/>
        <p:txBody>
          <a:bodyPr/>
          <a:lstStyle/>
          <a:p>
            <a:fld id="{0842455A-0D23-4EAB-9AF9-2CC2B3066B0A}" type="slidenum">
              <a:rPr lang="en-US" smtClean="0"/>
              <a:t>19</a:t>
            </a:fld>
            <a:endParaRPr lang="en-US" dirty="0"/>
          </a:p>
        </p:txBody>
      </p:sp>
    </p:spTree>
    <p:extLst>
      <p:ext uri="{BB962C8B-B14F-4D97-AF65-F5344CB8AC3E}">
        <p14:creationId xmlns:p14="http://schemas.microsoft.com/office/powerpoint/2010/main" val="333565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30396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57AAA-12C5-146A-5CF2-9D7F21809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829ECE-3DF4-55C9-AD6F-758C066AF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C0FFD-A0BB-D1DE-99CD-9759F070C5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FA121-5316-F08D-F88F-5238F9DEAF73}"/>
              </a:ext>
            </a:extLst>
          </p:cNvPr>
          <p:cNvSpPr>
            <a:spLocks noGrp="1"/>
          </p:cNvSpPr>
          <p:nvPr>
            <p:ph type="sldNum" sz="quarter" idx="5"/>
          </p:nvPr>
        </p:nvSpPr>
        <p:spPr/>
        <p:txBody>
          <a:bodyPr/>
          <a:lstStyle/>
          <a:p>
            <a:fld id="{0842455A-0D23-4EAB-9AF9-2CC2B3066B0A}" type="slidenum">
              <a:rPr lang="en-US" smtClean="0"/>
              <a:t>20</a:t>
            </a:fld>
            <a:endParaRPr lang="en-US" dirty="0"/>
          </a:p>
        </p:txBody>
      </p:sp>
    </p:spTree>
    <p:extLst>
      <p:ext uri="{BB962C8B-B14F-4D97-AF65-F5344CB8AC3E}">
        <p14:creationId xmlns:p14="http://schemas.microsoft.com/office/powerpoint/2010/main" val="3766135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21</a:t>
            </a:fld>
            <a:endParaRPr lang="en-US" dirty="0"/>
          </a:p>
        </p:txBody>
      </p:sp>
    </p:spTree>
    <p:extLst>
      <p:ext uri="{BB962C8B-B14F-4D97-AF65-F5344CB8AC3E}">
        <p14:creationId xmlns:p14="http://schemas.microsoft.com/office/powerpoint/2010/main" val="2005148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A090B-6329-FBB6-6EC6-A49DDF74C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1CA03-3F89-D7E3-971B-05D90680C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FE2758-45F8-1744-C8E4-A1AAD84F2C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39BBFD-C6F1-8E33-AA0F-AD573D4C0713}"/>
              </a:ext>
            </a:extLst>
          </p:cNvPr>
          <p:cNvSpPr>
            <a:spLocks noGrp="1"/>
          </p:cNvSpPr>
          <p:nvPr>
            <p:ph type="sldNum" sz="quarter" idx="5"/>
          </p:nvPr>
        </p:nvSpPr>
        <p:spPr/>
        <p:txBody>
          <a:bodyPr/>
          <a:lstStyle/>
          <a:p>
            <a:fld id="{0842455A-0D23-4EAB-9AF9-2CC2B3066B0A}" type="slidenum">
              <a:rPr lang="en-US" smtClean="0"/>
              <a:t>22</a:t>
            </a:fld>
            <a:endParaRPr lang="en-US" dirty="0"/>
          </a:p>
        </p:txBody>
      </p:sp>
    </p:spTree>
    <p:extLst>
      <p:ext uri="{BB962C8B-B14F-4D97-AF65-F5344CB8AC3E}">
        <p14:creationId xmlns:p14="http://schemas.microsoft.com/office/powerpoint/2010/main" val="1626346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6CB8C-3365-4FC5-553C-5315861B8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51011-B35E-F1F6-FB4E-3024EF0B6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A97DD-9B46-937E-7734-029E3281A7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99F09-D6A7-954C-7D15-9EEDEFDB7B67}"/>
              </a:ext>
            </a:extLst>
          </p:cNvPr>
          <p:cNvSpPr>
            <a:spLocks noGrp="1"/>
          </p:cNvSpPr>
          <p:nvPr>
            <p:ph type="sldNum" sz="quarter" idx="5"/>
          </p:nvPr>
        </p:nvSpPr>
        <p:spPr/>
        <p:txBody>
          <a:bodyPr/>
          <a:lstStyle/>
          <a:p>
            <a:fld id="{0842455A-0D23-4EAB-9AF9-2CC2B3066B0A}" type="slidenum">
              <a:rPr lang="en-US" smtClean="0"/>
              <a:t>23</a:t>
            </a:fld>
            <a:endParaRPr lang="en-US" dirty="0"/>
          </a:p>
        </p:txBody>
      </p:sp>
    </p:spTree>
    <p:extLst>
      <p:ext uri="{BB962C8B-B14F-4D97-AF65-F5344CB8AC3E}">
        <p14:creationId xmlns:p14="http://schemas.microsoft.com/office/powerpoint/2010/main" val="4031285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24</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74637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2279267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80AE-5909-7D61-8821-C3B2D128D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B28522-9F5C-6838-11DD-A5CDB9B06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284DF-AC17-378D-782A-75AE7E950F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AE0DBC-F7C3-CFED-6B8E-FDA325B15915}"/>
              </a:ext>
            </a:extLst>
          </p:cNvPr>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4161043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54C26-B988-5149-9706-9C4F63C5C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E46FF-9088-35D5-3C15-72CDCB43E6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A3E46-F657-7D7E-4217-98CCCD30AF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CB2637-7C41-769D-1608-82F74F017C39}"/>
              </a:ext>
            </a:extLst>
          </p:cNvPr>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303870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5962B-5060-1DBE-4D5B-B06B976D6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6AAEB-7F56-D7B5-1DBF-14A9906A1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30368-90E1-AE61-5746-9100B015D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AF9538-C0AF-8641-D5D0-C3704ACB34A0}"/>
              </a:ext>
            </a:extLst>
          </p:cNvPr>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150201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316890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CBB38-A89D-2C55-904B-C5DC78B0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93BEB-B19B-23B0-FF2F-68A8EEAAA8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9AB83-56CB-2AF9-9319-037578F670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E27F5-29DC-CEFA-DF2B-70354C8B78AC}"/>
              </a:ext>
            </a:extLst>
          </p:cNvPr>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406651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08201"/>
            <a:ext cx="10058399" cy="3760891"/>
          </a:xfrm>
        </p:spPr>
        <p:txBody>
          <a:bodyPr lIns="91440">
            <a:normAutofit/>
          </a:bodyPr>
          <a:lstStyle>
            <a:lvl1pPr marL="347472" indent="-347472">
              <a:spcBef>
                <a:spcPts val="1200"/>
              </a:spcBef>
              <a:spcAft>
                <a:spcPts val="200"/>
              </a:spcAft>
              <a:buFont typeface="Arial" panose="020B0604020202020204" pitchFamily="34" charset="0"/>
              <a:buChar char="•"/>
              <a:defRPr sz="3000"/>
            </a:lvl1pPr>
            <a:lvl2pPr>
              <a:spcBef>
                <a:spcPts val="1200"/>
              </a:spcBef>
              <a:spcAft>
                <a:spcPts val="200"/>
              </a:spcAft>
              <a:defRPr sz="3000"/>
            </a:lvl2pPr>
            <a:lvl3pPr>
              <a:spcBef>
                <a:spcPts val="1200"/>
              </a:spcBef>
              <a:spcAft>
                <a:spcPts val="200"/>
              </a:spcAft>
              <a:defRPr sz="3000"/>
            </a:lvl3pPr>
            <a:lvl4pPr>
              <a:spcBef>
                <a:spcPts val="1200"/>
              </a:spcBef>
              <a:spcAft>
                <a:spcPts val="200"/>
              </a:spcAft>
              <a:defRPr sz="3000"/>
            </a:lvl4pPr>
            <a:lvl5pPr>
              <a:spcBef>
                <a:spcPts val="1200"/>
              </a:spcBef>
              <a:spcAft>
                <a:spcPts val="200"/>
              </a:spcAft>
              <a:defRPr sz="3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481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4654297" y="2705101"/>
            <a:ext cx="7537703" cy="2926080"/>
          </a:xfrm>
          <a:solidFill>
            <a:schemeClr val="bg1">
              <a:alpha val="93000"/>
            </a:schemeClr>
          </a:solidFill>
        </p:spPr>
        <p:txBody>
          <a:bodyPr lIns="822960" tIns="274320" rIns="822960" bIns="548640" anchor="b" anchorCtr="0">
            <a:noAutofit/>
          </a:bodyPr>
          <a:lstStyle>
            <a:lvl1pPr>
              <a:lnSpc>
                <a:spcPct val="80000"/>
              </a:lnSpc>
              <a:defRPr sz="4800"/>
            </a:lvl1pPr>
          </a:lstStyle>
          <a:p>
            <a:r>
              <a:rPr lang="en-US" sz="5400" dirty="0">
                <a:solidFill>
                  <a:schemeClr val="tx1"/>
                </a:solidFill>
              </a:rPr>
              <a:t>Click to add title</a:t>
            </a:r>
          </a:p>
        </p:txBody>
      </p:sp>
    </p:spTree>
    <p:extLst>
      <p:ext uri="{BB962C8B-B14F-4D97-AF65-F5344CB8AC3E}">
        <p14:creationId xmlns:p14="http://schemas.microsoft.com/office/powerpoint/2010/main" val="2143681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822960" anchor="b" anchorCtr="0">
            <a:noAutofit/>
          </a:bodyPr>
          <a:lstStyle>
            <a:lvl1pPr>
              <a:defRPr sz="4800"/>
            </a:lvl1pPr>
          </a:lstStyle>
          <a:p>
            <a:r>
              <a:rPr lang="en-US" sz="5400" dirty="0">
                <a:solidFill>
                  <a:schemeClr val="tx1"/>
                </a:solidFill>
              </a:rPr>
              <a:t>Click to add title</a:t>
            </a: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hasCustomPrompt="1"/>
          </p:nvPr>
        </p:nvSpPr>
        <p:spPr>
          <a:xfrm>
            <a:off x="845389" y="4735798"/>
            <a:ext cx="6692313" cy="845849"/>
          </a:xfrm>
        </p:spPr>
        <p:txBody>
          <a:bodyPr>
            <a:normAutofit/>
          </a:bodyPr>
          <a:lstStyle>
            <a:lvl1pPr marL="0" indent="0">
              <a:buNone/>
              <a:defRPr sz="2400"/>
            </a:lvl1pPr>
          </a:lstStyle>
          <a:p>
            <a:r>
              <a:rPr lang="en-US" dirty="0">
                <a:solidFill>
                  <a:schemeClr val="tx1"/>
                </a:solidFill>
              </a:rPr>
              <a:t>Click to add subtitle</a:t>
            </a:r>
          </a:p>
        </p:txBody>
      </p:sp>
    </p:spTree>
    <p:extLst>
      <p:ext uri="{BB962C8B-B14F-4D97-AF65-F5344CB8AC3E}">
        <p14:creationId xmlns:p14="http://schemas.microsoft.com/office/powerpoint/2010/main" val="1476752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1" y="2183367"/>
            <a:ext cx="4998720"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Content Placeholder 11">
            <a:extLst>
              <a:ext uri="{FF2B5EF4-FFF2-40B4-BE49-F238E27FC236}">
                <a16:creationId xmlns:a16="http://schemas.microsoft.com/office/drawing/2014/main" id="{BEAF6B01-7E55-3A14-DE85-588680B0910B}"/>
              </a:ext>
            </a:extLst>
          </p:cNvPr>
          <p:cNvSpPr>
            <a:spLocks noGrp="1"/>
          </p:cNvSpPr>
          <p:nvPr>
            <p:ph idx="13" hasCustomPrompt="1"/>
          </p:nvPr>
        </p:nvSpPr>
        <p:spPr>
          <a:xfrm>
            <a:off x="6503438" y="2183367"/>
            <a:ext cx="4672294" cy="3914850"/>
          </a:xfrm>
        </p:spPr>
        <p:txBody>
          <a:bodyPr lIns="91440">
            <a:normAutofit/>
          </a:bodyPr>
          <a:lstStyle>
            <a:lvl1pPr marL="0" indent="0">
              <a:spcBef>
                <a:spcPts val="1200"/>
              </a:spcBef>
              <a:spcAft>
                <a:spcPts val="200"/>
              </a:spcAft>
              <a:buFont typeface="Arial" panose="020B0604020202020204" pitchFamily="34" charset="0"/>
              <a:buNone/>
              <a:defRPr sz="2400"/>
            </a:lvl1pPr>
            <a:lvl2pPr marL="347472" indent="-182880">
              <a:spcBef>
                <a:spcPts val="1200"/>
              </a:spcBef>
              <a:spcAft>
                <a:spcPts val="200"/>
              </a:spcAft>
              <a:buClr>
                <a:schemeClr val="accent2"/>
              </a:buClr>
              <a:buFont typeface="Arial" panose="020B0604020202020204" pitchFamily="34" charset="0"/>
              <a:buChar char="•"/>
              <a:defRPr sz="2400"/>
            </a:lvl2pPr>
            <a:lvl3pPr marL="566928" indent="-182880">
              <a:spcBef>
                <a:spcPts val="1200"/>
              </a:spcBef>
              <a:spcAft>
                <a:spcPts val="200"/>
              </a:spcAft>
              <a:buClr>
                <a:schemeClr val="accent2"/>
              </a:buClr>
              <a:buFont typeface="Arial" panose="020B0604020202020204" pitchFamily="34" charset="0"/>
              <a:buChar char="•"/>
              <a:defRPr sz="2400"/>
            </a:lvl3pPr>
            <a:lvl4pPr marL="749808" indent="-182880">
              <a:spcBef>
                <a:spcPts val="1200"/>
              </a:spcBef>
              <a:spcAft>
                <a:spcPts val="200"/>
              </a:spcAft>
              <a:buClr>
                <a:schemeClr val="accent2"/>
              </a:buClr>
              <a:buFont typeface="Arial" panose="020B0604020202020204" pitchFamily="34" charset="0"/>
              <a:buChar char="•"/>
              <a:defRPr sz="2400"/>
            </a:lvl4pPr>
            <a:lvl5pPr marL="932688" indent="-182880">
              <a:spcBef>
                <a:spcPts val="1200"/>
              </a:spcBef>
              <a:spcAft>
                <a:spcPts val="200"/>
              </a:spcAft>
              <a:buClr>
                <a:schemeClr val="accent2"/>
              </a:buClr>
              <a:buFont typeface="Arial" panose="020B0604020202020204" pitchFamily="34" charset="0"/>
              <a:buChar char="•"/>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3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nd Content and 2 Columns Lef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5F368C9-4803-45FD-A0BA-26B5679AFCD4}"/>
              </a:ext>
            </a:extLst>
          </p:cNvPr>
          <p:cNvSpPr>
            <a:spLocks noGrp="1"/>
          </p:cNvSpPr>
          <p:nvPr>
            <p:ph type="title"/>
          </p:nvPr>
        </p:nvSpPr>
        <p:spPr>
          <a:xfrm>
            <a:off x="5131676" y="286603"/>
            <a:ext cx="6024004" cy="1788527"/>
          </a:xfrm>
        </p:spPr>
        <p:txBody>
          <a:bodyPr/>
          <a:lstStyle>
            <a:lvl1pPr>
              <a:defRPr/>
            </a:lvl1pPr>
          </a:lstStyle>
          <a:p>
            <a:r>
              <a:rPr lang="en-US"/>
              <a:t>Click to edit Master title style</a:t>
            </a:r>
            <a:endParaRPr lang="en-US" dirty="0"/>
          </a:p>
        </p:txBody>
      </p:sp>
      <p:cxnSp>
        <p:nvCxnSpPr>
          <p:cNvPr id="16" name="Straight Connector 15">
            <a:extLst>
              <a:ext uri="{FF2B5EF4-FFF2-40B4-BE49-F238E27FC236}">
                <a16:creationId xmlns:a16="http://schemas.microsoft.com/office/drawing/2014/main" id="{C6487FB7-F6EE-0454-5FB0-228B2EBCBD55}"/>
              </a:ext>
              <a:ext uri="{C183D7F6-B498-43B3-948B-1728B52AA6E4}">
                <adec:decorative xmlns:adec="http://schemas.microsoft.com/office/drawing/2017/decorative" val="1"/>
              </a:ext>
            </a:extLst>
          </p:cNvPr>
          <p:cNvCxnSpPr>
            <a:cxnSpLocks/>
          </p:cNvCxnSpPr>
          <p:nvPr userDrawn="1"/>
        </p:nvCxnSpPr>
        <p:spPr>
          <a:xfrm>
            <a:off x="5130366" y="2166571"/>
            <a:ext cx="603012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7E27ABCA-7CD7-B1C6-D787-E3B8959F7FE4}"/>
              </a:ext>
            </a:extLst>
          </p:cNvPr>
          <p:cNvSpPr>
            <a:spLocks noGrp="1"/>
          </p:cNvSpPr>
          <p:nvPr>
            <p:ph sz="quarter" idx="15" hasCustomPrompt="1"/>
          </p:nvPr>
        </p:nvSpPr>
        <p:spPr>
          <a:xfrm>
            <a:off x="639763" y="287338"/>
            <a:ext cx="4067175" cy="2801123"/>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0">
            <a:extLst>
              <a:ext uri="{FF2B5EF4-FFF2-40B4-BE49-F238E27FC236}">
                <a16:creationId xmlns:a16="http://schemas.microsoft.com/office/drawing/2014/main" id="{244AF500-76F9-CD01-586B-E1B35B735F88}"/>
              </a:ext>
            </a:extLst>
          </p:cNvPr>
          <p:cNvSpPr>
            <a:spLocks noGrp="1"/>
          </p:cNvSpPr>
          <p:nvPr>
            <p:ph sz="quarter" idx="16" hasCustomPrompt="1"/>
          </p:nvPr>
        </p:nvSpPr>
        <p:spPr>
          <a:xfrm>
            <a:off x="639763" y="3416796"/>
            <a:ext cx="4067175" cy="2801124"/>
          </a:xfrm>
          <a:solidFill>
            <a:schemeClr val="accent6"/>
          </a:solidFill>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70EEE198-C7B9-2C56-05AC-997ADD4EE029}"/>
              </a:ext>
            </a:extLst>
          </p:cNvPr>
          <p:cNvSpPr>
            <a:spLocks noGrp="1"/>
          </p:cNvSpPr>
          <p:nvPr>
            <p:ph idx="1" hasCustomPrompt="1"/>
          </p:nvPr>
        </p:nvSpPr>
        <p:spPr>
          <a:xfrm>
            <a:off x="5131676" y="2258012"/>
            <a:ext cx="6024003" cy="3959908"/>
          </a:xfrm>
        </p:spPr>
        <p:txBody>
          <a:bodyPr lIns="91440">
            <a:normAutofit/>
          </a:bodyPr>
          <a:lstStyle>
            <a:lvl1pPr marL="0" indent="0">
              <a:spcBef>
                <a:spcPts val="1200"/>
              </a:spcBef>
              <a:spcAft>
                <a:spcPts val="200"/>
              </a:spcAft>
              <a:buNone/>
              <a:defRPr sz="2400"/>
            </a:lvl1pPr>
            <a:lvl2pPr>
              <a:spcBef>
                <a:spcPts val="1200"/>
              </a:spcBef>
              <a:spcAft>
                <a:spcPts val="200"/>
              </a:spcAft>
              <a:defRPr sz="2000"/>
            </a:lvl2pPr>
            <a:lvl3pPr>
              <a:spcBef>
                <a:spcPts val="1200"/>
              </a:spcBef>
              <a:spcAft>
                <a:spcPts val="200"/>
              </a:spcAft>
              <a:defRPr sz="1600"/>
            </a:lvl3pPr>
            <a:lvl4pPr>
              <a:spcBef>
                <a:spcPts val="1200"/>
              </a:spcBef>
              <a:spcAft>
                <a:spcPts val="200"/>
              </a:spcAft>
              <a:defRPr sz="1600"/>
            </a:lvl4pPr>
            <a:lvl5pPr>
              <a:spcBef>
                <a:spcPts val="1200"/>
              </a:spcBef>
              <a:spcAft>
                <a:spcPts val="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F02F1891-1ACC-4692-80A2-4F69EAAAE404}"/>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25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Final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640080"/>
            <a:ext cx="7229518" cy="511386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8">
            <a:extLst>
              <a:ext uri="{FF2B5EF4-FFF2-40B4-BE49-F238E27FC236}">
                <a16:creationId xmlns:a16="http://schemas.microsoft.com/office/drawing/2014/main" id="{ED5FBCAA-65CF-CE8D-2A57-F07A559D6169}"/>
              </a:ext>
            </a:extLst>
          </p:cNvPr>
          <p:cNvSpPr>
            <a:spLocks noGrp="1"/>
          </p:cNvSpPr>
          <p:nvPr>
            <p:ph type="title" hasCustomPrompt="1"/>
          </p:nvPr>
        </p:nvSpPr>
        <p:spPr>
          <a:xfrm>
            <a:off x="1035051" y="839520"/>
            <a:ext cx="6546596" cy="1729252"/>
          </a:xfrm>
        </p:spPr>
        <p:txBody>
          <a:bodyPr lIns="182880">
            <a:normAutofit/>
          </a:bodyPr>
          <a:lstStyle>
            <a:lvl1pPr>
              <a:defRPr sz="4800">
                <a:solidFill>
                  <a:schemeClr val="bg1"/>
                </a:solidFill>
              </a:defRPr>
            </a:lvl1pPr>
          </a:lstStyle>
          <a:p>
            <a:r>
              <a:rPr lang="en-US" dirty="0"/>
              <a:t>Click to add title</a:t>
            </a:r>
          </a:p>
        </p:txBody>
      </p:sp>
      <p:sp>
        <p:nvSpPr>
          <p:cNvPr id="5" name="Content Placeholder 6">
            <a:extLst>
              <a:ext uri="{FF2B5EF4-FFF2-40B4-BE49-F238E27FC236}">
                <a16:creationId xmlns:a16="http://schemas.microsoft.com/office/drawing/2014/main" id="{AA471100-D8FC-C6A3-1AB4-9E0BBF5AA83E}"/>
              </a:ext>
            </a:extLst>
          </p:cNvPr>
          <p:cNvSpPr>
            <a:spLocks noGrp="1"/>
          </p:cNvSpPr>
          <p:nvPr>
            <p:ph sz="quarter" idx="17" hasCustomPrompt="1"/>
          </p:nvPr>
        </p:nvSpPr>
        <p:spPr>
          <a:xfrm>
            <a:off x="1035050"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id="{31FFC008-9C4B-BB79-13EF-E3E28AF0285F}"/>
              </a:ext>
            </a:extLst>
          </p:cNvPr>
          <p:cNvSpPr>
            <a:spLocks noGrp="1"/>
          </p:cNvSpPr>
          <p:nvPr>
            <p:ph sz="quarter" idx="18" hasCustomPrompt="1"/>
          </p:nvPr>
        </p:nvSpPr>
        <p:spPr>
          <a:xfrm>
            <a:off x="4428872" y="2878052"/>
            <a:ext cx="3152775" cy="2557463"/>
          </a:xfrm>
        </p:spPr>
        <p:txBody>
          <a:bodyPr lIns="91440"/>
          <a:lstStyle>
            <a:lvl1pPr marL="0" indent="0">
              <a:buNone/>
              <a:defRPr sz="24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a:extLst>
              <a:ext uri="{FF2B5EF4-FFF2-40B4-BE49-F238E27FC236}">
                <a16:creationId xmlns:a16="http://schemas.microsoft.com/office/drawing/2014/main" id="{24FE1E40-4668-3A25-AAEB-34B59D71BB2E}"/>
              </a:ext>
            </a:extLst>
          </p:cNvPr>
          <p:cNvSpPr>
            <a:spLocks noGrp="1"/>
          </p:cNvSpPr>
          <p:nvPr>
            <p:ph sz="quarter" idx="16" hasCustomPrompt="1"/>
          </p:nvPr>
        </p:nvSpPr>
        <p:spPr>
          <a:xfrm>
            <a:off x="8556170" y="839520"/>
            <a:ext cx="2600779" cy="4915168"/>
          </a:xfrm>
          <a:noFill/>
        </p:spPr>
        <p:txBody>
          <a:bodyPr/>
          <a:lstStyle>
            <a:lvl1pPr marL="457200" indent="-457200">
              <a:spcBef>
                <a:spcPts val="1200"/>
              </a:spcBef>
              <a:spcAft>
                <a:spcPts val="200"/>
              </a:spcAft>
              <a:buFont typeface="+mj-lt"/>
              <a:buAutoNum type="arabicPeriod"/>
              <a:defRPr/>
            </a:lvl1pPr>
            <a:lvl2pPr marL="544068" indent="-342900">
              <a:spcBef>
                <a:spcPts val="1200"/>
              </a:spcBef>
              <a:spcAft>
                <a:spcPts val="200"/>
              </a:spcAft>
              <a:buFont typeface="+mj-lt"/>
              <a:buAutoNum type="arabicPeriod"/>
              <a:defRPr/>
            </a:lvl2pPr>
            <a:lvl3pPr marL="726948" indent="-342900">
              <a:spcBef>
                <a:spcPts val="1200"/>
              </a:spcBef>
              <a:spcAft>
                <a:spcPts val="200"/>
              </a:spcAft>
              <a:buFont typeface="+mj-lt"/>
              <a:buAutoNum type="arabicPeriod"/>
              <a:defRPr/>
            </a:lvl3pPr>
            <a:lvl4pPr marL="909828" indent="-342900">
              <a:spcBef>
                <a:spcPts val="1200"/>
              </a:spcBef>
              <a:spcAft>
                <a:spcPts val="200"/>
              </a:spcAft>
              <a:buFont typeface="+mj-lt"/>
              <a:buAutoNum type="arabicPeriod"/>
              <a:defRPr/>
            </a:lvl4pPr>
            <a:lvl5pPr marL="1092708" indent="-342900">
              <a:spcBef>
                <a:spcPts val="1200"/>
              </a:spcBef>
              <a:spcAft>
                <a:spcPts val="200"/>
              </a:spcAft>
              <a:buFont typeface="+mj-lt"/>
              <a:buAutoNum type="arabicPeriod"/>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E592754-9FDD-4637-8931-8898DCEA2DAF}"/>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a:cxnSpLocks/>
          </p:cNvCxnSpPr>
          <p:nvPr userDrawn="1"/>
        </p:nvCxnSpPr>
        <p:spPr>
          <a:xfrm>
            <a:off x="1092128" y="2723126"/>
            <a:ext cx="646743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183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4" r:id="rId19"/>
    <p:sldLayoutId id="2147483786" r:id="rId20"/>
    <p:sldLayoutId id="2147483788" r:id="rId2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openlibrary.org/books/OL29270641M/Project_Manager's_Guide_to_Mastering_Agile"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hyperlink" Target="https://library.pqm.co.id/index.php?p=show_detail&amp;id=5257&amp;keywords=" TargetMode="External"/><Relationship Id="rId4" Type="http://schemas.openxmlformats.org/officeDocument/2006/relationships/hyperlink" Target="https://www.atlassian.com/agile/project-management/user-stori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dirty="0"/>
              <a:t>Scrum Agile Methodology</a:t>
            </a:r>
            <a:br>
              <a:rPr lang="en-US" dirty="0"/>
            </a:br>
            <a:r>
              <a:rPr lang="en-US" sz="1200" dirty="0"/>
              <a:t>Gideon </a:t>
            </a:r>
            <a:r>
              <a:rPr lang="en-US" sz="1200" dirty="0" err="1"/>
              <a:t>Gendale</a:t>
            </a:r>
            <a:r>
              <a:rPr lang="en-US" sz="1200" dirty="0"/>
              <a:t> D. Mesia </a:t>
            </a:r>
            <a:br>
              <a:rPr lang="en-US" sz="1200" dirty="0"/>
            </a:br>
            <a:r>
              <a:rPr lang="en-US" sz="1200" dirty="0"/>
              <a:t>CS 250 Software Development Lifecycle</a:t>
            </a:r>
            <a:br>
              <a:rPr lang="en-US" sz="1200" dirty="0"/>
            </a:br>
            <a:r>
              <a:rPr lang="en-US" sz="1200" dirty="0"/>
              <a:t>Professor Haruka Konishi</a:t>
            </a:r>
            <a:br>
              <a:rPr lang="en-US" sz="1200" dirty="0"/>
            </a:br>
            <a:r>
              <a:rPr lang="en-US" sz="1200" dirty="0"/>
              <a:t>22 June 2025</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6819-AA5B-295D-8572-4858952DAE71}"/>
              </a:ext>
            </a:extLst>
          </p:cNvPr>
          <p:cNvSpPr>
            <a:spLocks noGrp="1"/>
          </p:cNvSpPr>
          <p:nvPr>
            <p:ph type="title"/>
          </p:nvPr>
        </p:nvSpPr>
        <p:spPr/>
        <p:txBody>
          <a:bodyPr/>
          <a:lstStyle/>
          <a:p>
            <a:r>
              <a:rPr lang="en-US" dirty="0"/>
              <a:t>Requirement Analysis</a:t>
            </a:r>
          </a:p>
        </p:txBody>
      </p:sp>
      <p:sp>
        <p:nvSpPr>
          <p:cNvPr id="3" name="Content Placeholder 2">
            <a:extLst>
              <a:ext uri="{FF2B5EF4-FFF2-40B4-BE49-F238E27FC236}">
                <a16:creationId xmlns:a16="http://schemas.microsoft.com/office/drawing/2014/main" id="{4FA83709-886B-3B06-E9F0-11D361B52E6D}"/>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This is where the Project begins and where the Development Team or Product Owner meets with the client to figure out the requirements of the product. This will set a clear direction for all individuals working withing the project.</a:t>
            </a:r>
          </a:p>
          <a:p>
            <a:pPr marL="342900" indent="-342900">
              <a:buFont typeface="Arial" panose="020B0604020202020204" pitchFamily="34" charset="0"/>
              <a:buChar char="•"/>
            </a:pPr>
            <a:r>
              <a:rPr lang="en-US" dirty="0"/>
              <a:t>This is where the Scrum Master in the Scrum Agile Method would give clear directions on Scrum Meeting Requirements and expectations from each team member such as the Agile Team Charter.</a:t>
            </a:r>
          </a:p>
          <a:p>
            <a:pPr marL="342900" indent="-342900">
              <a:buFont typeface="Arial" panose="020B0604020202020204" pitchFamily="34" charset="0"/>
              <a:buChar char="•"/>
            </a:pPr>
            <a:r>
              <a:rPr lang="en-US" dirty="0"/>
              <a:t>The Product Owner may further talk to the client to get more information on the purpose of the product and may even ask their clients customers for input.</a:t>
            </a:r>
          </a:p>
          <a:p>
            <a:endParaRPr lang="en-US" dirty="0"/>
          </a:p>
        </p:txBody>
      </p:sp>
    </p:spTree>
    <p:extLst>
      <p:ext uri="{BB962C8B-B14F-4D97-AF65-F5344CB8AC3E}">
        <p14:creationId xmlns:p14="http://schemas.microsoft.com/office/powerpoint/2010/main" val="166673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28B01-82C4-3D4A-A100-8069F8644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7BF3E-A070-F21C-317F-615B4718E200}"/>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139781FE-568E-6268-13D0-8539B1F10A38}"/>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This is where the project is laid out and planned for the rest of the project's duration.</a:t>
            </a:r>
          </a:p>
          <a:p>
            <a:pPr marL="342900" indent="-342900">
              <a:buFont typeface="Arial" panose="020B0604020202020204" pitchFamily="34" charset="0"/>
              <a:buChar char="•"/>
            </a:pPr>
            <a:r>
              <a:rPr lang="en-US" dirty="0"/>
              <a:t>Scrum Planning is introduced, where depending on the team’s previous cooperation, may end up with Planning Poker, Story Points, or any of the other planning methods that dictate priority and time for each project. This will also include User Stories.</a:t>
            </a:r>
          </a:p>
          <a:p>
            <a:pPr marL="342900" indent="-342900">
              <a:buFont typeface="Arial" panose="020B0604020202020204" pitchFamily="34" charset="0"/>
              <a:buChar char="•"/>
            </a:pPr>
            <a:r>
              <a:rPr lang="en-US" dirty="0"/>
              <a:t>This is where the Product Owner will let the development team know what is required of them. The Scrum Master will enforce Product Owners request throughout the remainder of the project.</a:t>
            </a:r>
          </a:p>
        </p:txBody>
      </p:sp>
    </p:spTree>
    <p:extLst>
      <p:ext uri="{BB962C8B-B14F-4D97-AF65-F5344CB8AC3E}">
        <p14:creationId xmlns:p14="http://schemas.microsoft.com/office/powerpoint/2010/main" val="2980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7A985-C3DA-ED8A-6AFD-88C20E6DB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46865-1A9D-1B7E-21DC-7752C0E39259}"/>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9C875EFE-AA6B-BB87-B88C-B5AAFFEC69DE}"/>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This is where the Project will be devolved having the developer going off the priorities to create small completed products that can be sent up to the tester to test the product later.</a:t>
            </a:r>
          </a:p>
          <a:p>
            <a:pPr marL="342900" indent="-342900">
              <a:buFont typeface="Arial" panose="020B0604020202020204" pitchFamily="34" charset="0"/>
              <a:buChar char="•"/>
            </a:pPr>
            <a:r>
              <a:rPr lang="en-US" dirty="0"/>
              <a:t>Here the developer will have communication with the Product Owner to relay information about the project to the client if changes are needed to the product. Also adapts to changes within the project by the client.</a:t>
            </a:r>
          </a:p>
          <a:p>
            <a:pPr marL="342900" indent="-342900">
              <a:buFont typeface="Arial" panose="020B0604020202020204" pitchFamily="34" charset="0"/>
              <a:buChar char="•"/>
            </a:pPr>
            <a:r>
              <a:rPr lang="en-US" dirty="0"/>
              <a:t>This will consume the most time, so communication is key within the process to make sure the developers and the client's requirements are aligned or else the project could be a failure. Daily Scrum meetings happened in this phase.</a:t>
            </a:r>
          </a:p>
        </p:txBody>
      </p:sp>
    </p:spTree>
    <p:extLst>
      <p:ext uri="{BB962C8B-B14F-4D97-AF65-F5344CB8AC3E}">
        <p14:creationId xmlns:p14="http://schemas.microsoft.com/office/powerpoint/2010/main" val="129938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37705-184C-AFE6-E358-14B7FB2DF3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EF9B6C-C053-F81A-59E6-BDF2583E619E}"/>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6C9A9641-04CB-4282-56EB-F3749C9348FB}"/>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The tester is the quality control the developer sends up, checking for bugs, user and client requirements, and if the product is maintainable.</a:t>
            </a:r>
          </a:p>
          <a:p>
            <a:pPr marL="342900" indent="-342900">
              <a:buFont typeface="Arial" panose="020B0604020202020204" pitchFamily="34" charset="0"/>
              <a:buChar char="•"/>
            </a:pPr>
            <a:r>
              <a:rPr lang="en-US" dirty="0"/>
              <a:t>The tester will indicated potential issues with the product to the developer and the Product Owner to relay to the client, or also recommendations to improve user experience.</a:t>
            </a:r>
          </a:p>
          <a:p>
            <a:pPr marL="342900" indent="-342900">
              <a:buFont typeface="Arial" panose="020B0604020202020204" pitchFamily="34" charset="0"/>
              <a:buChar char="•"/>
            </a:pPr>
            <a:r>
              <a:rPr lang="en-US" dirty="0"/>
              <a:t>Once Quality control is checked and meets all the requirements, can be sent up to client. If not, goes back to developer to fix necessary requirements until product is satisfactory creating a small loop where the product is continuously </a:t>
            </a:r>
            <a:r>
              <a:rPr lang="en-US" dirty="0" err="1"/>
              <a:t>chekled</a:t>
            </a:r>
            <a:r>
              <a:rPr lang="en-US" dirty="0"/>
              <a:t> for quality assurance.</a:t>
            </a:r>
          </a:p>
        </p:txBody>
      </p:sp>
    </p:spTree>
    <p:extLst>
      <p:ext uri="{BB962C8B-B14F-4D97-AF65-F5344CB8AC3E}">
        <p14:creationId xmlns:p14="http://schemas.microsoft.com/office/powerpoint/2010/main" val="427490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8D0D-398B-100D-5003-6D67EB194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56EE1-7C9A-CC4A-0E50-F1D4288F604B}"/>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BB6DAECC-343A-0D21-992D-9893F613F1F8}"/>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This is where the product gets sent up to the client to be used, where the client can release the product slowly or until the requirements are finished.</a:t>
            </a:r>
          </a:p>
          <a:p>
            <a:pPr marL="342900" indent="-342900">
              <a:buFont typeface="Arial" panose="020B0604020202020204" pitchFamily="34" charset="0"/>
              <a:buChar char="•"/>
            </a:pPr>
            <a:r>
              <a:rPr lang="en-US" dirty="0"/>
              <a:t>In the Agile method the Scrum Review where both the Development Team and the Client Talk about what they’ve completed, any concerns they have, and what can be improved on, and how the product will function with their customers. This adds another layer of communication between all members.</a:t>
            </a:r>
          </a:p>
          <a:p>
            <a:pPr marL="342900" indent="-342900">
              <a:buFont typeface="Arial" panose="020B0604020202020204" pitchFamily="34" charset="0"/>
              <a:buChar char="•"/>
            </a:pPr>
            <a:r>
              <a:rPr lang="en-US" dirty="0"/>
              <a:t>Potentially The Sprint Retrospective could also be done after the Sprint Review here.</a:t>
            </a:r>
          </a:p>
        </p:txBody>
      </p:sp>
    </p:spTree>
    <p:extLst>
      <p:ext uri="{BB962C8B-B14F-4D97-AF65-F5344CB8AC3E}">
        <p14:creationId xmlns:p14="http://schemas.microsoft.com/office/powerpoint/2010/main" val="3959485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855A3-0660-0AF9-1CE5-7633E5AB1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1946D-F03C-7F2E-B139-8529B367532F}"/>
              </a:ext>
            </a:extLst>
          </p:cNvPr>
          <p:cNvSpPr>
            <a:spLocks noGrp="1"/>
          </p:cNvSpPr>
          <p:nvPr>
            <p:ph type="title"/>
          </p:nvPr>
        </p:nvSpPr>
        <p:spPr/>
        <p:txBody>
          <a:bodyPr/>
          <a:lstStyle/>
          <a:p>
            <a:r>
              <a:rPr lang="en-US" dirty="0"/>
              <a:t>Maintenance</a:t>
            </a:r>
          </a:p>
        </p:txBody>
      </p:sp>
      <p:sp>
        <p:nvSpPr>
          <p:cNvPr id="3" name="Content Placeholder 2">
            <a:extLst>
              <a:ext uri="{FF2B5EF4-FFF2-40B4-BE49-F238E27FC236}">
                <a16:creationId xmlns:a16="http://schemas.microsoft.com/office/drawing/2014/main" id="{25E576B8-256E-AD0D-ADC9-797D99915EC2}"/>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This is where any potential missed bugs can be fixed and adjusted or any other issues that had missed the testing phase..</a:t>
            </a:r>
          </a:p>
          <a:p>
            <a:pPr marL="342900" indent="-342900">
              <a:buFont typeface="Arial" panose="020B0604020202020204" pitchFamily="34" charset="0"/>
              <a:buChar char="•"/>
            </a:pPr>
            <a:r>
              <a:rPr lang="en-US" dirty="0"/>
              <a:t>This is where I would put the Sprint Retrospective as the client is not included here. They are able to talk about what was done well and what they could potentially improve on in the next Sprint Cycle. The Retrospective improves unit cohesion through honest communication.</a:t>
            </a:r>
          </a:p>
        </p:txBody>
      </p:sp>
    </p:spTree>
    <p:extLst>
      <p:ext uri="{BB962C8B-B14F-4D97-AF65-F5344CB8AC3E}">
        <p14:creationId xmlns:p14="http://schemas.microsoft.com/office/powerpoint/2010/main" val="2431743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5EE49-D1D1-AC61-F6C4-AA6B07CA6400}"/>
              </a:ext>
            </a:extLst>
          </p:cNvPr>
          <p:cNvSpPr>
            <a:spLocks noGrp="1"/>
          </p:cNvSpPr>
          <p:nvPr>
            <p:ph type="title"/>
          </p:nvPr>
        </p:nvSpPr>
        <p:spPr/>
        <p:txBody>
          <a:bodyPr>
            <a:noAutofit/>
          </a:bodyPr>
          <a:lstStyle/>
          <a:p>
            <a:r>
              <a:rPr lang="en-US" b="1" dirty="0"/>
              <a:t>Waterfall Model</a:t>
            </a:r>
          </a:p>
        </p:txBody>
      </p:sp>
      <p:sp>
        <p:nvSpPr>
          <p:cNvPr id="3" name="Subtitle 2">
            <a:extLst>
              <a:ext uri="{FF2B5EF4-FFF2-40B4-BE49-F238E27FC236}">
                <a16:creationId xmlns:a16="http://schemas.microsoft.com/office/drawing/2014/main" id="{96733048-22A9-D939-B26C-9E8EDF36E4FE}"/>
              </a:ext>
            </a:extLst>
          </p:cNvPr>
          <p:cNvSpPr>
            <a:spLocks noGrp="1"/>
          </p:cNvSpPr>
          <p:nvPr>
            <p:ph type="subTitle" idx="1"/>
          </p:nvPr>
        </p:nvSpPr>
        <p:spPr>
          <a:xfrm>
            <a:off x="1065212" y="5943600"/>
            <a:ext cx="10058400" cy="690465"/>
          </a:xfrm>
        </p:spPr>
        <p:txBody>
          <a:bodyPr>
            <a:normAutofit/>
          </a:bodyPr>
          <a:lstStyle/>
          <a:p>
            <a:r>
              <a:rPr lang="en-US" dirty="0"/>
              <a:t>Difference from Agile</a:t>
            </a:r>
          </a:p>
          <a:p>
            <a:endParaRPr lang="en-US" dirty="0"/>
          </a:p>
        </p:txBody>
      </p:sp>
      <p:pic>
        <p:nvPicPr>
          <p:cNvPr id="14" name="Picture 13" descr="A waterfall in a forest&#10;&#10;AI-generated content may be incorrect.">
            <a:extLst>
              <a:ext uri="{FF2B5EF4-FFF2-40B4-BE49-F238E27FC236}">
                <a16:creationId xmlns:a16="http://schemas.microsoft.com/office/drawing/2014/main" id="{0B611147-0BBD-ACE9-1040-DD4B6EDA3928}"/>
              </a:ext>
            </a:extLst>
          </p:cNvPr>
          <p:cNvPicPr>
            <a:picLocks noChangeAspect="1"/>
          </p:cNvPicPr>
          <p:nvPr/>
        </p:nvPicPr>
        <p:blipFill>
          <a:blip r:embed="rId3"/>
          <a:stretch>
            <a:fillRect/>
          </a:stretch>
        </p:blipFill>
        <p:spPr>
          <a:xfrm>
            <a:off x="214184" y="223935"/>
            <a:ext cx="11763632" cy="3910743"/>
          </a:xfrm>
          <a:prstGeom prst="rect">
            <a:avLst/>
          </a:prstGeom>
        </p:spPr>
      </p:pic>
    </p:spTree>
    <p:extLst>
      <p:ext uri="{BB962C8B-B14F-4D97-AF65-F5344CB8AC3E}">
        <p14:creationId xmlns:p14="http://schemas.microsoft.com/office/powerpoint/2010/main" val="1435895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6F9C1-3AA4-B26D-C634-05458383E6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FA5DE-A8BB-A8A2-BA4A-537FD42194C9}"/>
              </a:ext>
            </a:extLst>
          </p:cNvPr>
          <p:cNvSpPr>
            <a:spLocks noGrp="1"/>
          </p:cNvSpPr>
          <p:nvPr>
            <p:ph type="title"/>
          </p:nvPr>
        </p:nvSpPr>
        <p:spPr/>
        <p:txBody>
          <a:bodyPr/>
          <a:lstStyle/>
          <a:p>
            <a:r>
              <a:rPr lang="en-US" dirty="0"/>
              <a:t>Waterfall Model Pros</a:t>
            </a:r>
          </a:p>
        </p:txBody>
      </p:sp>
      <p:sp>
        <p:nvSpPr>
          <p:cNvPr id="3" name="Content Placeholder 2">
            <a:extLst>
              <a:ext uri="{FF2B5EF4-FFF2-40B4-BE49-F238E27FC236}">
                <a16:creationId xmlns:a16="http://schemas.microsoft.com/office/drawing/2014/main" id="{904818B9-07C8-37D9-874D-B37DF40333D6}"/>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The pros if I had used this model is that the product would have been done faster.</a:t>
            </a:r>
          </a:p>
          <a:p>
            <a:pPr marL="342900" indent="-342900">
              <a:buFont typeface="Arial" panose="020B0604020202020204" pitchFamily="34" charset="0"/>
              <a:buChar char="•"/>
            </a:pPr>
            <a:r>
              <a:rPr lang="en-US" dirty="0"/>
              <a:t>Client input is limited and there is little to no communication reducing time trying to figure out information and more focus on finishing the product.</a:t>
            </a:r>
          </a:p>
          <a:p>
            <a:pPr marL="342900" indent="-342900">
              <a:buFont typeface="Arial" panose="020B0604020202020204" pitchFamily="34" charset="0"/>
              <a:buChar char="•"/>
            </a:pPr>
            <a:r>
              <a:rPr lang="en-US" dirty="0"/>
              <a:t>Design is finalized meaning coding meaning no changes throughout the process, reducing time and keeping with timelines.</a:t>
            </a:r>
          </a:p>
          <a:p>
            <a:pPr marL="342900" indent="-342900">
              <a:buFont typeface="Arial" panose="020B0604020202020204" pitchFamily="34" charset="0"/>
              <a:buChar char="•"/>
            </a:pPr>
            <a:r>
              <a:rPr lang="en-US" dirty="0"/>
              <a:t>It is linear, which means there is </a:t>
            </a:r>
            <a:r>
              <a:rPr lang="en-US" dirty="0" err="1"/>
              <a:t>novriation</a:t>
            </a:r>
            <a:r>
              <a:rPr lang="en-US" dirty="0"/>
              <a:t> in which direction to go, reducing time again.</a:t>
            </a:r>
          </a:p>
        </p:txBody>
      </p:sp>
    </p:spTree>
    <p:extLst>
      <p:ext uri="{BB962C8B-B14F-4D97-AF65-F5344CB8AC3E}">
        <p14:creationId xmlns:p14="http://schemas.microsoft.com/office/powerpoint/2010/main" val="2633868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2C47D-3792-A15D-854A-AEBC17081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8C49B-03B8-84D3-9727-079A8056A46D}"/>
              </a:ext>
            </a:extLst>
          </p:cNvPr>
          <p:cNvSpPr>
            <a:spLocks noGrp="1"/>
          </p:cNvSpPr>
          <p:nvPr>
            <p:ph type="title"/>
          </p:nvPr>
        </p:nvSpPr>
        <p:spPr/>
        <p:txBody>
          <a:bodyPr/>
          <a:lstStyle/>
          <a:p>
            <a:r>
              <a:rPr lang="en-US" dirty="0"/>
              <a:t>Waterfall Model Cons</a:t>
            </a:r>
          </a:p>
        </p:txBody>
      </p:sp>
      <p:sp>
        <p:nvSpPr>
          <p:cNvPr id="3" name="Content Placeholder 2">
            <a:extLst>
              <a:ext uri="{FF2B5EF4-FFF2-40B4-BE49-F238E27FC236}">
                <a16:creationId xmlns:a16="http://schemas.microsoft.com/office/drawing/2014/main" id="{6AD86226-AB21-DC7A-DA7C-0DABC3B4A905}"/>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No input from anyone else means product may not be up to standards.</a:t>
            </a:r>
          </a:p>
          <a:p>
            <a:pPr marL="342900" indent="-342900">
              <a:buFont typeface="Arial" panose="020B0604020202020204" pitchFamily="34" charset="0"/>
              <a:buChar char="•"/>
            </a:pPr>
            <a:r>
              <a:rPr lang="en-US" dirty="0"/>
              <a:t>Limited or no cross communication means limited direction and developers may veer off from client's vision.</a:t>
            </a:r>
          </a:p>
          <a:p>
            <a:pPr marL="342900" indent="-342900">
              <a:buFont typeface="Arial" panose="020B0604020202020204" pitchFamily="34" charset="0"/>
              <a:buChar char="•"/>
            </a:pPr>
            <a:r>
              <a:rPr lang="en-US" dirty="0"/>
              <a:t>If client is unsatisfied, then project failure would have wasted time money and effort.</a:t>
            </a:r>
          </a:p>
          <a:p>
            <a:pPr marL="342900" indent="-342900">
              <a:buFont typeface="Arial" panose="020B0604020202020204" pitchFamily="34" charset="0"/>
              <a:buChar char="•"/>
            </a:pPr>
            <a:r>
              <a:rPr lang="en-US" dirty="0"/>
              <a:t>Not flexible to any changes, meaning if changes were needed, timelines may change and may not reach the deadline.</a:t>
            </a:r>
          </a:p>
        </p:txBody>
      </p:sp>
    </p:spTree>
    <p:extLst>
      <p:ext uri="{BB962C8B-B14F-4D97-AF65-F5344CB8AC3E}">
        <p14:creationId xmlns:p14="http://schemas.microsoft.com/office/powerpoint/2010/main" val="926280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54181-91D3-4759-FFFA-41B5B447D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E3B05-81C3-2154-4FE5-88AB62B40931}"/>
              </a:ext>
            </a:extLst>
          </p:cNvPr>
          <p:cNvSpPr>
            <a:spLocks noGrp="1"/>
          </p:cNvSpPr>
          <p:nvPr>
            <p:ph type="title"/>
          </p:nvPr>
        </p:nvSpPr>
        <p:spPr/>
        <p:txBody>
          <a:bodyPr/>
          <a:lstStyle/>
          <a:p>
            <a:r>
              <a:rPr lang="en-US" dirty="0"/>
              <a:t>Waterfall Model Usage</a:t>
            </a:r>
          </a:p>
        </p:txBody>
      </p:sp>
      <p:sp>
        <p:nvSpPr>
          <p:cNvPr id="3" name="Content Placeholder 2">
            <a:extLst>
              <a:ext uri="{FF2B5EF4-FFF2-40B4-BE49-F238E27FC236}">
                <a16:creationId xmlns:a16="http://schemas.microsoft.com/office/drawing/2014/main" id="{3024B805-22B0-F389-D6D7-720DDE012F47}"/>
              </a:ext>
            </a:extLst>
          </p:cNvPr>
          <p:cNvSpPr>
            <a:spLocks noGrp="1"/>
          </p:cNvSpPr>
          <p:nvPr>
            <p:ph idx="1"/>
          </p:nvPr>
        </p:nvSpPr>
        <p:spPr/>
        <p:txBody>
          <a:bodyPr>
            <a:normAutofit/>
          </a:bodyPr>
          <a:lstStyle/>
          <a:p>
            <a:r>
              <a:rPr lang="en-US" dirty="0"/>
              <a:t>	Having used the Waterfall method instead of the Agile Method would have been a disaster to both the developers and the client. When the product would have been finished, the clients would have wanted changes to a slide instead of a billboard and would now want the client's customers to focus on wellness. The product would have not met the standards, and the delay would have caused the client to potentially loose money. Also without the cross communication, the direction of the project may have veered off or the client may not have not know what to do.</a:t>
            </a:r>
          </a:p>
        </p:txBody>
      </p:sp>
    </p:spTree>
    <p:extLst>
      <p:ext uri="{BB962C8B-B14F-4D97-AF65-F5344CB8AC3E}">
        <p14:creationId xmlns:p14="http://schemas.microsoft.com/office/powerpoint/2010/main" val="3936199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4E67-57A4-9825-9E94-C2B258A68C9D}"/>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F21C3D74-CBD0-AEEC-7CF1-ED875B10D2FB}"/>
              </a:ext>
            </a:extLst>
          </p:cNvPr>
          <p:cNvSpPr>
            <a:spLocks noGrp="1"/>
          </p:cNvSpPr>
          <p:nvPr>
            <p:ph idx="1"/>
          </p:nvPr>
        </p:nvSpPr>
        <p:spPr/>
        <p:txBody>
          <a:bodyPr/>
          <a:lstStyle/>
          <a:p>
            <a:r>
              <a:rPr lang="en-US" b="1" dirty="0"/>
              <a:t>Agile Roles</a:t>
            </a:r>
          </a:p>
          <a:p>
            <a:r>
              <a:rPr lang="en-US" b="1" dirty="0"/>
              <a:t>Agile Phases</a:t>
            </a:r>
          </a:p>
          <a:p>
            <a:r>
              <a:rPr lang="en-US" b="1" dirty="0"/>
              <a:t>Waterfall Model</a:t>
            </a:r>
          </a:p>
          <a:p>
            <a:r>
              <a:rPr lang="en-US" b="1" dirty="0"/>
              <a:t>Waterfall or Agile Approach?</a:t>
            </a:r>
          </a:p>
        </p:txBody>
      </p:sp>
    </p:spTree>
    <p:extLst>
      <p:ext uri="{BB962C8B-B14F-4D97-AF65-F5344CB8AC3E}">
        <p14:creationId xmlns:p14="http://schemas.microsoft.com/office/powerpoint/2010/main" val="3648163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B67DC-A9C0-D3A8-1967-3C6A2524C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EC5FB2-77A8-3256-99C1-992A11C3A073}"/>
              </a:ext>
            </a:extLst>
          </p:cNvPr>
          <p:cNvSpPr>
            <a:spLocks noGrp="1"/>
          </p:cNvSpPr>
          <p:nvPr>
            <p:ph type="title"/>
          </p:nvPr>
        </p:nvSpPr>
        <p:spPr/>
        <p:txBody>
          <a:bodyPr>
            <a:noAutofit/>
          </a:bodyPr>
          <a:lstStyle/>
          <a:p>
            <a:r>
              <a:rPr lang="en-US" b="1" dirty="0"/>
              <a:t>Waterfall or Agile Approach?</a:t>
            </a:r>
          </a:p>
        </p:txBody>
      </p:sp>
      <p:sp>
        <p:nvSpPr>
          <p:cNvPr id="3" name="Subtitle 2">
            <a:extLst>
              <a:ext uri="{FF2B5EF4-FFF2-40B4-BE49-F238E27FC236}">
                <a16:creationId xmlns:a16="http://schemas.microsoft.com/office/drawing/2014/main" id="{60B0D123-AD53-0399-E0C1-558C8B285708}"/>
              </a:ext>
            </a:extLst>
          </p:cNvPr>
          <p:cNvSpPr>
            <a:spLocks noGrp="1"/>
          </p:cNvSpPr>
          <p:nvPr>
            <p:ph type="subTitle" idx="1"/>
          </p:nvPr>
        </p:nvSpPr>
        <p:spPr>
          <a:xfrm>
            <a:off x="1065212" y="5943600"/>
            <a:ext cx="10058400" cy="690465"/>
          </a:xfrm>
        </p:spPr>
        <p:txBody>
          <a:bodyPr>
            <a:normAutofit/>
          </a:bodyPr>
          <a:lstStyle/>
          <a:p>
            <a:r>
              <a:rPr lang="en-US" dirty="0"/>
              <a:t>Choosing the right model</a:t>
            </a:r>
          </a:p>
          <a:p>
            <a:endParaRPr lang="en-US" dirty="0"/>
          </a:p>
        </p:txBody>
      </p:sp>
      <p:pic>
        <p:nvPicPr>
          <p:cNvPr id="14" name="Picture 13" descr="A waterfall in a forest&#10;&#10;AI-generated content may be incorrect.">
            <a:extLst>
              <a:ext uri="{FF2B5EF4-FFF2-40B4-BE49-F238E27FC236}">
                <a16:creationId xmlns:a16="http://schemas.microsoft.com/office/drawing/2014/main" id="{8EE901B1-BA6E-3A7F-A628-CB049E1311B2}"/>
              </a:ext>
            </a:extLst>
          </p:cNvPr>
          <p:cNvPicPr>
            <a:picLocks noChangeAspect="1"/>
          </p:cNvPicPr>
          <p:nvPr/>
        </p:nvPicPr>
        <p:blipFill>
          <a:blip r:embed="rId3"/>
          <a:stretch>
            <a:fillRect/>
          </a:stretch>
        </p:blipFill>
        <p:spPr>
          <a:xfrm>
            <a:off x="214184" y="223935"/>
            <a:ext cx="5649903" cy="3910743"/>
          </a:xfrm>
          <a:prstGeom prst="rect">
            <a:avLst/>
          </a:prstGeom>
        </p:spPr>
      </p:pic>
      <p:pic>
        <p:nvPicPr>
          <p:cNvPr id="4" name="Picture 3">
            <a:extLst>
              <a:ext uri="{FF2B5EF4-FFF2-40B4-BE49-F238E27FC236}">
                <a16:creationId xmlns:a16="http://schemas.microsoft.com/office/drawing/2014/main" id="{2C3B4C81-CC29-A5F2-6E5E-56D929BDA43C}"/>
              </a:ext>
            </a:extLst>
          </p:cNvPr>
          <p:cNvPicPr>
            <a:picLocks noChangeAspect="1"/>
          </p:cNvPicPr>
          <p:nvPr/>
        </p:nvPicPr>
        <p:blipFill>
          <a:blip r:embed="rId4"/>
          <a:stretch>
            <a:fillRect/>
          </a:stretch>
        </p:blipFill>
        <p:spPr>
          <a:xfrm>
            <a:off x="6327915" y="180284"/>
            <a:ext cx="5535167" cy="3954394"/>
          </a:xfrm>
          <a:prstGeom prst="rect">
            <a:avLst/>
          </a:prstGeom>
        </p:spPr>
      </p:pic>
    </p:spTree>
    <p:extLst>
      <p:ext uri="{BB962C8B-B14F-4D97-AF65-F5344CB8AC3E}">
        <p14:creationId xmlns:p14="http://schemas.microsoft.com/office/powerpoint/2010/main" val="1903002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AD8A-1DD0-5798-279E-723AFBF21AB2}"/>
              </a:ext>
            </a:extLst>
          </p:cNvPr>
          <p:cNvSpPr>
            <a:spLocks noGrp="1"/>
          </p:cNvSpPr>
          <p:nvPr>
            <p:ph type="title"/>
          </p:nvPr>
        </p:nvSpPr>
        <p:spPr/>
        <p:txBody>
          <a:bodyPr/>
          <a:lstStyle/>
          <a:p>
            <a:r>
              <a:rPr lang="en-US" dirty="0"/>
              <a:t>Waterfall vs Agile</a:t>
            </a:r>
          </a:p>
        </p:txBody>
      </p:sp>
      <p:sp>
        <p:nvSpPr>
          <p:cNvPr id="3" name="Content Placeholder 2">
            <a:extLst>
              <a:ext uri="{FF2B5EF4-FFF2-40B4-BE49-F238E27FC236}">
                <a16:creationId xmlns:a16="http://schemas.microsoft.com/office/drawing/2014/main" id="{8EDE50FB-473C-3BEA-8431-B03765A8981F}"/>
              </a:ext>
            </a:extLst>
          </p:cNvPr>
          <p:cNvSpPr>
            <a:spLocks noGrp="1"/>
          </p:cNvSpPr>
          <p:nvPr>
            <p:ph idx="1"/>
          </p:nvPr>
        </p:nvSpPr>
        <p:spPr/>
        <p:txBody>
          <a:bodyPr/>
          <a:lstStyle/>
          <a:p>
            <a:r>
              <a:rPr lang="en-US" b="1" dirty="0"/>
              <a:t>Waterfall</a:t>
            </a:r>
          </a:p>
          <a:p>
            <a:pPr marL="342900" indent="-342900">
              <a:buFont typeface="Arial" panose="020B0604020202020204" pitchFamily="34" charset="0"/>
              <a:buChar char="•"/>
            </a:pPr>
            <a:r>
              <a:rPr lang="en-US" dirty="0"/>
              <a:t>Requirements are set in stone</a:t>
            </a:r>
          </a:p>
          <a:p>
            <a:pPr marL="342900" indent="-342900">
              <a:buFont typeface="Arial" panose="020B0604020202020204" pitchFamily="34" charset="0"/>
              <a:buChar char="•"/>
            </a:pPr>
            <a:r>
              <a:rPr lang="en-US" dirty="0"/>
              <a:t>Design is often finalized in beginning</a:t>
            </a:r>
          </a:p>
          <a:p>
            <a:pPr marL="342900" indent="-342900">
              <a:buFont typeface="Arial" panose="020B0604020202020204" pitchFamily="34" charset="0"/>
              <a:buChar char="•"/>
            </a:pPr>
            <a:r>
              <a:rPr lang="en-US" dirty="0"/>
              <a:t>Product tested after completion</a:t>
            </a:r>
          </a:p>
          <a:p>
            <a:pPr marL="342900" indent="-342900">
              <a:buFont typeface="Arial" panose="020B0604020202020204" pitchFamily="34" charset="0"/>
              <a:buChar char="•"/>
            </a:pPr>
            <a:r>
              <a:rPr lang="en-US" dirty="0"/>
              <a:t>Client sees product when finished</a:t>
            </a:r>
          </a:p>
          <a:p>
            <a:pPr marL="342900" indent="-342900">
              <a:buFont typeface="Arial" panose="020B0604020202020204" pitchFamily="34" charset="0"/>
              <a:buChar char="•"/>
            </a:pPr>
            <a:r>
              <a:rPr lang="en-US" dirty="0"/>
              <a:t>Limited Communication</a:t>
            </a:r>
          </a:p>
          <a:p>
            <a:pPr marL="342900" indent="-342900">
              <a:buFont typeface="Arial" panose="020B0604020202020204" pitchFamily="34" charset="0"/>
              <a:buChar char="•"/>
            </a:pPr>
            <a:r>
              <a:rPr lang="en-US" dirty="0"/>
              <a:t>Limited Client Involvement</a:t>
            </a:r>
          </a:p>
          <a:p>
            <a:pPr marL="342900" indent="-342900">
              <a:buFont typeface="Arial" panose="020B0604020202020204" pitchFamily="34" charset="0"/>
              <a:buChar char="•"/>
            </a:pPr>
            <a:endParaRPr lang="en-US" dirty="0"/>
          </a:p>
        </p:txBody>
      </p:sp>
      <p:sp>
        <p:nvSpPr>
          <p:cNvPr id="5" name="Content Placeholder 4">
            <a:extLst>
              <a:ext uri="{FF2B5EF4-FFF2-40B4-BE49-F238E27FC236}">
                <a16:creationId xmlns:a16="http://schemas.microsoft.com/office/drawing/2014/main" id="{92CFD42C-9F4E-2D2B-754C-DED3325D89CF}"/>
              </a:ext>
            </a:extLst>
          </p:cNvPr>
          <p:cNvSpPr>
            <a:spLocks noGrp="1"/>
          </p:cNvSpPr>
          <p:nvPr>
            <p:ph idx="13"/>
          </p:nvPr>
        </p:nvSpPr>
        <p:spPr/>
        <p:txBody>
          <a:bodyPr/>
          <a:lstStyle/>
          <a:p>
            <a:r>
              <a:rPr lang="en-US" b="1" dirty="0"/>
              <a:t>Agile</a:t>
            </a:r>
          </a:p>
          <a:p>
            <a:pPr marL="342900" indent="-342900">
              <a:buFont typeface="Arial" panose="020B0604020202020204" pitchFamily="34" charset="0"/>
              <a:buChar char="•"/>
            </a:pPr>
            <a:r>
              <a:rPr lang="en-US" dirty="0"/>
              <a:t>Requirements can shift</a:t>
            </a:r>
          </a:p>
          <a:p>
            <a:pPr marL="342900" indent="-342900">
              <a:buFont typeface="Arial" panose="020B0604020202020204" pitchFamily="34" charset="0"/>
              <a:buChar char="•"/>
            </a:pPr>
            <a:r>
              <a:rPr lang="en-US" dirty="0"/>
              <a:t>Design can change throughout</a:t>
            </a:r>
          </a:p>
          <a:p>
            <a:pPr marL="342900" indent="-342900">
              <a:buFont typeface="Arial" panose="020B0604020202020204" pitchFamily="34" charset="0"/>
              <a:buChar char="•"/>
            </a:pPr>
            <a:r>
              <a:rPr lang="en-US" dirty="0"/>
              <a:t>Product tested throughout</a:t>
            </a:r>
          </a:p>
          <a:p>
            <a:pPr marL="342900" indent="-342900">
              <a:buFont typeface="Arial" panose="020B0604020202020204" pitchFamily="34" charset="0"/>
              <a:buChar char="•"/>
            </a:pPr>
            <a:r>
              <a:rPr lang="en-US" dirty="0"/>
              <a:t>Client sees changes throughout</a:t>
            </a:r>
          </a:p>
          <a:p>
            <a:pPr marL="342900" indent="-342900">
              <a:buFont typeface="Arial" panose="020B0604020202020204" pitchFamily="34" charset="0"/>
              <a:buChar char="•"/>
            </a:pPr>
            <a:r>
              <a:rPr lang="en-US" dirty="0"/>
              <a:t>Cross Functional Communication</a:t>
            </a:r>
          </a:p>
          <a:p>
            <a:pPr marL="342900" indent="-342900">
              <a:buFont typeface="Arial" panose="020B0604020202020204" pitchFamily="34" charset="0"/>
              <a:buChar char="•"/>
            </a:pPr>
            <a:r>
              <a:rPr lang="en-US" dirty="0"/>
              <a:t>Constant Client Input</a:t>
            </a:r>
          </a:p>
        </p:txBody>
      </p:sp>
    </p:spTree>
    <p:extLst>
      <p:ext uri="{BB962C8B-B14F-4D97-AF65-F5344CB8AC3E}">
        <p14:creationId xmlns:p14="http://schemas.microsoft.com/office/powerpoint/2010/main" val="4288213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0054E-B60B-F39D-47BD-442A44F70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B7251-D755-9DBA-75E9-8E2CBC6B9EB6}"/>
              </a:ext>
            </a:extLst>
          </p:cNvPr>
          <p:cNvSpPr>
            <a:spLocks noGrp="1"/>
          </p:cNvSpPr>
          <p:nvPr>
            <p:ph type="title"/>
          </p:nvPr>
        </p:nvSpPr>
        <p:spPr/>
        <p:txBody>
          <a:bodyPr/>
          <a:lstStyle/>
          <a:p>
            <a:r>
              <a:rPr lang="en-US" dirty="0"/>
              <a:t>When to use each model</a:t>
            </a:r>
          </a:p>
        </p:txBody>
      </p:sp>
      <p:sp>
        <p:nvSpPr>
          <p:cNvPr id="3" name="Content Placeholder 2">
            <a:extLst>
              <a:ext uri="{FF2B5EF4-FFF2-40B4-BE49-F238E27FC236}">
                <a16:creationId xmlns:a16="http://schemas.microsoft.com/office/drawing/2014/main" id="{711EE3FD-4D9A-411F-93AC-50118E37DE85}"/>
              </a:ext>
            </a:extLst>
          </p:cNvPr>
          <p:cNvSpPr>
            <a:spLocks noGrp="1"/>
          </p:cNvSpPr>
          <p:nvPr>
            <p:ph idx="1"/>
          </p:nvPr>
        </p:nvSpPr>
        <p:spPr>
          <a:xfrm>
            <a:off x="1097280" y="2182848"/>
            <a:ext cx="10058399" cy="4675151"/>
          </a:xfrm>
        </p:spPr>
        <p:txBody>
          <a:bodyPr>
            <a:normAutofit/>
          </a:bodyPr>
          <a:lstStyle/>
          <a:p>
            <a:r>
              <a:rPr lang="en-US" sz="2000" dirty="0"/>
              <a:t>	The waterfall method is best used for big projects with a hard timeline and concrete design to the final product. The additional communication takes time and unless the client needs the product to adapt, there is no requirement for the client. It falls short however when changes are required as it is expensive to go back and fix or adjust the product.</a:t>
            </a:r>
          </a:p>
          <a:p>
            <a:r>
              <a:rPr lang="en-US" sz="2000" dirty="0"/>
              <a:t>	The agile method is best used for established development teams and clients with specific requirements. The additional communication from client and team allows for product to be the best as could possibly be. With this the team can be much more flexible to client's changes. It falls short when you need an established team or a strong mentor to guide person to the correct direction.</a:t>
            </a:r>
          </a:p>
          <a:p>
            <a:r>
              <a:rPr lang="en-US" sz="2000" dirty="0"/>
              <a:t>	Both methods have their place, but Agile is becoming the go to as it has more flexibility in an industry where constant changes have to be made.</a:t>
            </a:r>
          </a:p>
        </p:txBody>
      </p:sp>
    </p:spTree>
    <p:extLst>
      <p:ext uri="{BB962C8B-B14F-4D97-AF65-F5344CB8AC3E}">
        <p14:creationId xmlns:p14="http://schemas.microsoft.com/office/powerpoint/2010/main" val="383062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ED98-A8CC-9EAF-A967-9EB3139D9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866B4-BC5C-BE34-9B00-9B1B96149F8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CB6D420-BDDC-8515-187B-30149624AB5B}"/>
              </a:ext>
            </a:extLst>
          </p:cNvPr>
          <p:cNvSpPr>
            <a:spLocks noGrp="1"/>
          </p:cNvSpPr>
          <p:nvPr>
            <p:ph idx="1"/>
          </p:nvPr>
        </p:nvSpPr>
        <p:spPr/>
        <p:txBody>
          <a:bodyPr>
            <a:normAutofit/>
          </a:bodyPr>
          <a:lstStyle/>
          <a:p>
            <a:pPr marL="457200" marR="0" indent="-457200">
              <a:lnSpc>
                <a:spcPct val="115000"/>
              </a:lnSpc>
              <a:spcAft>
                <a:spcPts val="800"/>
              </a:spcAft>
              <a:buNone/>
            </a:pP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Cobb, C. G. (2015). </a:t>
            </a:r>
            <a:r>
              <a:rPr lang="en-US" sz="1200" i="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The Project Manager’s Guide to Mastering Agile</a:t>
            </a: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200" u="sng"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https://openlibrary.org/books/OL29270641M/Project_Manager's_Guide_to_Mastering_Agile</a:t>
            </a:r>
            <a:endPar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457200">
              <a:lnSpc>
                <a:spcPct val="115000"/>
              </a:lnSpc>
              <a:spcAft>
                <a:spcPts val="800"/>
              </a:spcAft>
            </a:pP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Rehkopf, M. (2025, April 24). </a:t>
            </a:r>
            <a:r>
              <a:rPr lang="en-US" sz="1200" i="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User stories with examples and a template</a:t>
            </a: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Atlassian. </a:t>
            </a:r>
            <a:r>
              <a:rPr lang="en-US" sz="1200" u="sng"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https://www.atlassian.com/agile/project-management/user-stories</a:t>
            </a:r>
            <a:endPar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457200" marR="0" indent="-457200">
              <a:lnSpc>
                <a:spcPct val="115000"/>
              </a:lnSpc>
              <a:spcAft>
                <a:spcPts val="800"/>
              </a:spcAft>
            </a:pP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Sutherland, J. (2014). </a:t>
            </a:r>
            <a:r>
              <a:rPr lang="en-US" sz="1200" i="1"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Scrum: the art of doing twice the work in half the time</a:t>
            </a:r>
            <a:r>
              <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 </a:t>
            </a:r>
            <a:r>
              <a:rPr lang="en-US" sz="1200" u="sng"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https://library.pqm.co.id/index.php?p=show_detail&amp;id=5257&amp;keywords=</a:t>
            </a:r>
            <a:endParaRPr lang="en-US" sz="1200"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Sabharwal, N., Rathore, R., &amp; Agrawal, U. (2021). Introduction to agile methods. In </a:t>
            </a:r>
            <a:r>
              <a:rPr lang="en-US" sz="1200" i="1"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Apress</a:t>
            </a:r>
            <a:r>
              <a:rPr lang="en-US" sz="1200" i="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eBooks</a:t>
            </a:r>
            <a:r>
              <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(pp. 69–111). https://doi.org/10.1007/978-1-4842-7505-4_5</a:t>
            </a:r>
            <a:endParaRPr lang="en-US" sz="1200" dirty="0">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endParaRPr>
          </a:p>
          <a:p>
            <a:endParaRPr lang="en-US" dirty="0"/>
          </a:p>
        </p:txBody>
      </p:sp>
    </p:spTree>
    <p:extLst>
      <p:ext uri="{BB962C8B-B14F-4D97-AF65-F5344CB8AC3E}">
        <p14:creationId xmlns:p14="http://schemas.microsoft.com/office/powerpoint/2010/main" val="420261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3429000"/>
            <a:ext cx="4332515" cy="2440094"/>
          </a:xfrm>
        </p:spPr>
        <p:txBody>
          <a:bodyPr vert="horz" lIns="91440" tIns="45720" rIns="0" bIns="45720" rtlCol="0" anchor="t">
            <a:normAutofit/>
          </a:bodyPr>
          <a:lstStyle/>
          <a:p>
            <a:r>
              <a:rPr lang="en-US" dirty="0"/>
              <a:t>Gideon </a:t>
            </a:r>
            <a:r>
              <a:rPr lang="en-US" dirty="0" err="1"/>
              <a:t>Gendale</a:t>
            </a:r>
            <a:r>
              <a:rPr lang="en-US" dirty="0"/>
              <a:t> D. Mesia</a:t>
            </a:r>
            <a:br>
              <a:rPr lang="en-US" dirty="0"/>
            </a:br>
            <a:r>
              <a:rPr lang="en-US" dirty="0"/>
              <a:t>CS 250 Software Development Lifecycle</a:t>
            </a:r>
            <a:br>
              <a:rPr lang="en-US" dirty="0"/>
            </a:br>
            <a:r>
              <a:rPr lang="en-US" dirty="0"/>
              <a:t>Professor Haruka Konishi</a:t>
            </a:r>
            <a:br>
              <a:rPr lang="en-US" dirty="0"/>
            </a:br>
            <a:r>
              <a:rPr lang="en-US" dirty="0"/>
              <a:t>22 June 2025</a:t>
            </a:r>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tanding in front of a group of people">
            <a:extLst>
              <a:ext uri="{FF2B5EF4-FFF2-40B4-BE49-F238E27FC236}">
                <a16:creationId xmlns:a16="http://schemas.microsoft.com/office/drawing/2014/main" id="{09326C02-AA2C-C412-E1A4-A2EAFAA84AEF}"/>
              </a:ext>
            </a:extLst>
          </p:cNvPr>
          <p:cNvPicPr>
            <a:picLocks noGrp="1" noChangeAspect="1"/>
          </p:cNvPicPr>
          <p:nvPr>
            <p:ph type="pic" sz="quarter" idx="13"/>
          </p:nvPr>
        </p:nvPicPr>
        <p:blipFill>
          <a:blip r:embed="rId3"/>
          <a:srcRect l="7" r="7"/>
          <a:stretch/>
        </p:blipFill>
        <p:spPr/>
      </p:pic>
      <p:sp>
        <p:nvSpPr>
          <p:cNvPr id="3" name="Title 2">
            <a:extLst>
              <a:ext uri="{FF2B5EF4-FFF2-40B4-BE49-F238E27FC236}">
                <a16:creationId xmlns:a16="http://schemas.microsoft.com/office/drawing/2014/main" id="{3F5278DA-6C8A-199D-CC43-831ACF8AF132}"/>
              </a:ext>
            </a:extLst>
          </p:cNvPr>
          <p:cNvSpPr>
            <a:spLocks noGrp="1"/>
          </p:cNvSpPr>
          <p:nvPr>
            <p:ph type="ctrTitle"/>
          </p:nvPr>
        </p:nvSpPr>
        <p:spPr/>
        <p:txBody>
          <a:bodyPr bIns="548640" anchor="b" anchorCtr="0"/>
          <a:lstStyle/>
          <a:p>
            <a:r>
              <a:rPr lang="en-US" dirty="0"/>
              <a:t>Agile Roles</a:t>
            </a:r>
            <a:br>
              <a:rPr lang="en-US" dirty="0"/>
            </a:br>
            <a:r>
              <a:rPr lang="en-US" sz="2400" dirty="0"/>
              <a:t>What each Member adds to the team</a:t>
            </a:r>
            <a:endParaRPr lang="en-US" sz="2000" dirty="0"/>
          </a:p>
        </p:txBody>
      </p:sp>
    </p:spTree>
    <p:extLst>
      <p:ext uri="{BB962C8B-B14F-4D97-AF65-F5344CB8AC3E}">
        <p14:creationId xmlns:p14="http://schemas.microsoft.com/office/powerpoint/2010/main" val="297250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16DB-BC4C-330B-1179-90F5684F6C18}"/>
              </a:ext>
            </a:extLst>
          </p:cNvPr>
          <p:cNvSpPr>
            <a:spLocks noGrp="1"/>
          </p:cNvSpPr>
          <p:nvPr>
            <p:ph type="title"/>
          </p:nvPr>
        </p:nvSpPr>
        <p:spPr/>
        <p:txBody>
          <a:bodyPr/>
          <a:lstStyle/>
          <a:p>
            <a:r>
              <a:rPr lang="en-US" dirty="0"/>
              <a:t>Product Owner</a:t>
            </a:r>
          </a:p>
        </p:txBody>
      </p:sp>
      <p:sp>
        <p:nvSpPr>
          <p:cNvPr id="5" name="Content Placeholder 4">
            <a:extLst>
              <a:ext uri="{FF2B5EF4-FFF2-40B4-BE49-F238E27FC236}">
                <a16:creationId xmlns:a16="http://schemas.microsoft.com/office/drawing/2014/main" id="{DF71E581-3C99-81DE-3F57-81E7595DC350}"/>
              </a:ext>
            </a:extLst>
          </p:cNvPr>
          <p:cNvSpPr>
            <a:spLocks noGrp="1"/>
          </p:cNvSpPr>
          <p:nvPr>
            <p:ph idx="1"/>
          </p:nvPr>
        </p:nvSpPr>
        <p:spPr/>
        <p:txBody>
          <a:bodyPr/>
          <a:lstStyle/>
          <a:p>
            <a:r>
              <a:rPr lang="en-US" dirty="0"/>
              <a:t>The Product Owner is the gap that fills the </a:t>
            </a:r>
            <a:r>
              <a:rPr lang="en-US" b="1" dirty="0"/>
              <a:t>communication between the client and the rest of the team members</a:t>
            </a:r>
            <a:r>
              <a:rPr lang="en-US" dirty="0"/>
              <a:t>.</a:t>
            </a:r>
          </a:p>
          <a:p>
            <a:r>
              <a:rPr lang="en-US" dirty="0"/>
              <a:t>They define the </a:t>
            </a:r>
            <a:r>
              <a:rPr lang="en-US" b="1" dirty="0"/>
              <a:t>Vision</a:t>
            </a:r>
            <a:r>
              <a:rPr lang="en-US" dirty="0"/>
              <a:t> </a:t>
            </a:r>
            <a:r>
              <a:rPr lang="en-US" b="1" dirty="0"/>
              <a:t>of the Project</a:t>
            </a:r>
            <a:r>
              <a:rPr lang="en-US" dirty="0"/>
              <a:t> which includes the client's requirements.</a:t>
            </a:r>
          </a:p>
          <a:p>
            <a:r>
              <a:rPr lang="en-US" dirty="0"/>
              <a:t>They </a:t>
            </a:r>
            <a:r>
              <a:rPr lang="en-US" b="1" dirty="0"/>
              <a:t>manage the Product Backlog</a:t>
            </a:r>
            <a:r>
              <a:rPr lang="en-US" dirty="0"/>
              <a:t>, prioritizing task from high, medium, or low.</a:t>
            </a:r>
          </a:p>
          <a:p>
            <a:r>
              <a:rPr lang="en-US" dirty="0"/>
              <a:t>They </a:t>
            </a:r>
            <a:r>
              <a:rPr lang="en-US" b="1" dirty="0"/>
              <a:t>maximize the value</a:t>
            </a:r>
            <a:r>
              <a:rPr lang="en-US" dirty="0"/>
              <a:t> of the team’s work for the client.</a:t>
            </a:r>
          </a:p>
        </p:txBody>
      </p:sp>
      <p:pic>
        <p:nvPicPr>
          <p:cNvPr id="10" name="Picture Placeholder 9" descr="Handshake">
            <a:extLst>
              <a:ext uri="{FF2B5EF4-FFF2-40B4-BE49-F238E27FC236}">
                <a16:creationId xmlns:a16="http://schemas.microsoft.com/office/drawing/2014/main" id="{76B03281-3AF5-E7D1-5B87-55DACBF8FCB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3" r="3"/>
          <a:stretch/>
        </p:blipFill>
        <p:spPr>
          <a:xfrm>
            <a:off x="812968" y="1751138"/>
            <a:ext cx="3544888" cy="3355723"/>
          </a:xfrm>
          <a:prstGeom prst="rect">
            <a:avLst/>
          </a:prstGeom>
        </p:spPr>
      </p:pic>
    </p:spTree>
    <p:extLst>
      <p:ext uri="{BB962C8B-B14F-4D97-AF65-F5344CB8AC3E}">
        <p14:creationId xmlns:p14="http://schemas.microsoft.com/office/powerpoint/2010/main" val="190086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0AA27-349F-0BE3-1288-7F534ADBD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234DB-3DDA-0D5E-A4C7-6AB933FEAF79}"/>
              </a:ext>
            </a:extLst>
          </p:cNvPr>
          <p:cNvSpPr>
            <a:spLocks noGrp="1"/>
          </p:cNvSpPr>
          <p:nvPr>
            <p:ph type="title"/>
          </p:nvPr>
        </p:nvSpPr>
        <p:spPr/>
        <p:txBody>
          <a:bodyPr/>
          <a:lstStyle/>
          <a:p>
            <a:r>
              <a:rPr lang="en-US" dirty="0"/>
              <a:t>Scrum Master</a:t>
            </a:r>
          </a:p>
        </p:txBody>
      </p:sp>
      <p:sp>
        <p:nvSpPr>
          <p:cNvPr id="5" name="Content Placeholder 4">
            <a:extLst>
              <a:ext uri="{FF2B5EF4-FFF2-40B4-BE49-F238E27FC236}">
                <a16:creationId xmlns:a16="http://schemas.microsoft.com/office/drawing/2014/main" id="{89D088DE-F7A7-826C-AE84-9BCFFC904AD8}"/>
              </a:ext>
            </a:extLst>
          </p:cNvPr>
          <p:cNvSpPr>
            <a:spLocks noGrp="1"/>
          </p:cNvSpPr>
          <p:nvPr>
            <p:ph idx="1"/>
          </p:nvPr>
        </p:nvSpPr>
        <p:spPr/>
        <p:txBody>
          <a:bodyPr/>
          <a:lstStyle/>
          <a:p>
            <a:r>
              <a:rPr lang="en-US" dirty="0"/>
              <a:t>The Scrum Master </a:t>
            </a:r>
            <a:r>
              <a:rPr lang="en-US" b="1" dirty="0"/>
              <a:t>mentors and guides </a:t>
            </a:r>
            <a:r>
              <a:rPr lang="en-US" dirty="0"/>
              <a:t>the development team throughout the agile process.</a:t>
            </a:r>
          </a:p>
          <a:p>
            <a:r>
              <a:rPr lang="en-US" dirty="0"/>
              <a:t>They </a:t>
            </a:r>
            <a:r>
              <a:rPr lang="en-US" b="1" dirty="0"/>
              <a:t>facilitate Scrum Events </a:t>
            </a:r>
            <a:r>
              <a:rPr lang="en-US" dirty="0"/>
              <a:t>such as Scrum Planning, the Sprint, Daily Scrum, and Sprint Review/Retrospective.</a:t>
            </a:r>
          </a:p>
          <a:p>
            <a:r>
              <a:rPr lang="en-US" b="1" dirty="0"/>
              <a:t>Works hand in hand with Product Owner </a:t>
            </a:r>
            <a:r>
              <a:rPr lang="en-US" dirty="0"/>
              <a:t>to make sure project is headed towards the right direction.</a:t>
            </a:r>
          </a:p>
        </p:txBody>
      </p:sp>
      <p:pic>
        <p:nvPicPr>
          <p:cNvPr id="3" name="Content Placeholder 19" descr="Three women brainstorming">
            <a:extLst>
              <a:ext uri="{FF2B5EF4-FFF2-40B4-BE49-F238E27FC236}">
                <a16:creationId xmlns:a16="http://schemas.microsoft.com/office/drawing/2014/main" id="{65E4E021-A4D5-8781-AF1B-B67DCF00A7B4}"/>
              </a:ext>
            </a:extLst>
          </p:cNvPr>
          <p:cNvPicPr>
            <a:picLocks noChangeAspect="1"/>
          </p:cNvPicPr>
          <p:nvPr/>
        </p:nvPicPr>
        <p:blipFill rotWithShape="1">
          <a:blip r:embed="rId3" cstate="print">
            <a:extLst>
              <a:ext uri="{28A0092B-C50C-407E-A947-70E740481C1C}">
                <a14:useLocalDpi xmlns:a14="http://schemas.microsoft.com/office/drawing/2010/main"/>
              </a:ext>
            </a:extLst>
          </a:blip>
          <a:stretch/>
        </p:blipFill>
        <p:spPr>
          <a:xfrm>
            <a:off x="647782" y="1765590"/>
            <a:ext cx="4067175" cy="2800077"/>
          </a:xfrm>
          <a:prstGeom prst="rect">
            <a:avLst/>
          </a:prstGeom>
          <a:solidFill>
            <a:schemeClr val="accent6"/>
          </a:solidFill>
        </p:spPr>
      </p:pic>
    </p:spTree>
    <p:extLst>
      <p:ext uri="{BB962C8B-B14F-4D97-AF65-F5344CB8AC3E}">
        <p14:creationId xmlns:p14="http://schemas.microsoft.com/office/powerpoint/2010/main" val="20274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E315D-ECF5-09AB-61FE-C0D6BF4AF3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7DFD1-C755-BB90-2860-1CC6AC35485C}"/>
              </a:ext>
            </a:extLst>
          </p:cNvPr>
          <p:cNvSpPr>
            <a:spLocks noGrp="1"/>
          </p:cNvSpPr>
          <p:nvPr>
            <p:ph type="title"/>
          </p:nvPr>
        </p:nvSpPr>
        <p:spPr/>
        <p:txBody>
          <a:bodyPr/>
          <a:lstStyle/>
          <a:p>
            <a:r>
              <a:rPr lang="en-US" dirty="0"/>
              <a:t>Tester</a:t>
            </a:r>
          </a:p>
        </p:txBody>
      </p:sp>
      <p:sp>
        <p:nvSpPr>
          <p:cNvPr id="5" name="Content Placeholder 4">
            <a:extLst>
              <a:ext uri="{FF2B5EF4-FFF2-40B4-BE49-F238E27FC236}">
                <a16:creationId xmlns:a16="http://schemas.microsoft.com/office/drawing/2014/main" id="{2723B1C4-8700-CDA1-6C98-ADA1AC43E348}"/>
              </a:ext>
            </a:extLst>
          </p:cNvPr>
          <p:cNvSpPr>
            <a:spLocks noGrp="1"/>
          </p:cNvSpPr>
          <p:nvPr>
            <p:ph idx="1"/>
          </p:nvPr>
        </p:nvSpPr>
        <p:spPr/>
        <p:txBody>
          <a:bodyPr/>
          <a:lstStyle/>
          <a:p>
            <a:r>
              <a:rPr lang="en-US" dirty="0"/>
              <a:t>The </a:t>
            </a:r>
            <a:r>
              <a:rPr lang="en-US" b="1" dirty="0"/>
              <a:t>Tester</a:t>
            </a:r>
            <a:r>
              <a:rPr lang="en-US" dirty="0"/>
              <a:t> is the </a:t>
            </a:r>
            <a:r>
              <a:rPr lang="en-US" b="1" dirty="0"/>
              <a:t>quality control </a:t>
            </a:r>
            <a:r>
              <a:rPr lang="en-US" dirty="0"/>
              <a:t>of the Development Team.</a:t>
            </a:r>
          </a:p>
          <a:p>
            <a:r>
              <a:rPr lang="en-US" dirty="0"/>
              <a:t>They </a:t>
            </a:r>
            <a:r>
              <a:rPr lang="en-US" b="1" dirty="0"/>
              <a:t>act as the user</a:t>
            </a:r>
            <a:r>
              <a:rPr lang="en-US" dirty="0"/>
              <a:t> for the product.</a:t>
            </a:r>
          </a:p>
          <a:p>
            <a:r>
              <a:rPr lang="en-US" b="1" dirty="0"/>
              <a:t>Works closely with developer </a:t>
            </a:r>
            <a:r>
              <a:rPr lang="en-US" dirty="0"/>
              <a:t>to ensure product is user friendly or up to client’s standards, testing for bugs in the system. </a:t>
            </a:r>
          </a:p>
          <a:p>
            <a:r>
              <a:rPr lang="en-US" b="1" dirty="0"/>
              <a:t>Relays information to Product Owner </a:t>
            </a:r>
            <a:r>
              <a:rPr lang="en-US" dirty="0"/>
              <a:t>to inform Client of the products success.</a:t>
            </a:r>
          </a:p>
        </p:txBody>
      </p:sp>
      <p:pic>
        <p:nvPicPr>
          <p:cNvPr id="10" name="Picture Placeholder 7" descr="Business man sitting at a desk">
            <a:extLst>
              <a:ext uri="{FF2B5EF4-FFF2-40B4-BE49-F238E27FC236}">
                <a16:creationId xmlns:a16="http://schemas.microsoft.com/office/drawing/2014/main" id="{17F3B872-F21B-194A-1C1C-D977B087754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3" r="3"/>
          <a:stretch/>
        </p:blipFill>
        <p:spPr>
          <a:xfrm>
            <a:off x="980171" y="1751138"/>
            <a:ext cx="3544888" cy="3355723"/>
          </a:xfrm>
          <a:prstGeom prst="rect">
            <a:avLst/>
          </a:prstGeom>
        </p:spPr>
      </p:pic>
    </p:spTree>
    <p:extLst>
      <p:ext uri="{BB962C8B-B14F-4D97-AF65-F5344CB8AC3E}">
        <p14:creationId xmlns:p14="http://schemas.microsoft.com/office/powerpoint/2010/main" val="197051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2B66A-6E0B-A1F3-FA1E-B8D8CE356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3FDB1-13B3-99AB-C921-DFA637C5F0F4}"/>
              </a:ext>
            </a:extLst>
          </p:cNvPr>
          <p:cNvSpPr>
            <a:spLocks noGrp="1"/>
          </p:cNvSpPr>
          <p:nvPr>
            <p:ph type="title"/>
          </p:nvPr>
        </p:nvSpPr>
        <p:spPr/>
        <p:txBody>
          <a:bodyPr/>
          <a:lstStyle/>
          <a:p>
            <a:r>
              <a:rPr lang="en-US" dirty="0"/>
              <a:t>Developer</a:t>
            </a:r>
          </a:p>
        </p:txBody>
      </p:sp>
      <p:sp>
        <p:nvSpPr>
          <p:cNvPr id="5" name="Content Placeholder 4">
            <a:extLst>
              <a:ext uri="{FF2B5EF4-FFF2-40B4-BE49-F238E27FC236}">
                <a16:creationId xmlns:a16="http://schemas.microsoft.com/office/drawing/2014/main" id="{0A043503-E6F5-AF37-C414-CA79760E73EE}"/>
              </a:ext>
            </a:extLst>
          </p:cNvPr>
          <p:cNvSpPr>
            <a:spLocks noGrp="1"/>
          </p:cNvSpPr>
          <p:nvPr>
            <p:ph idx="1"/>
          </p:nvPr>
        </p:nvSpPr>
        <p:spPr/>
        <p:txBody>
          <a:bodyPr/>
          <a:lstStyle/>
          <a:p>
            <a:r>
              <a:rPr lang="en-US" b="1" dirty="0"/>
              <a:t>Builds the clients product</a:t>
            </a:r>
            <a:r>
              <a:rPr lang="en-US" dirty="0"/>
              <a:t> to the customers requirements.</a:t>
            </a:r>
          </a:p>
          <a:p>
            <a:r>
              <a:rPr lang="en-US" b="1" dirty="0"/>
              <a:t>Collaborates</a:t>
            </a:r>
            <a:r>
              <a:rPr lang="en-US" dirty="0"/>
              <a:t> with all members to ensure product is correct.</a:t>
            </a:r>
          </a:p>
          <a:p>
            <a:r>
              <a:rPr lang="en-US" b="1" dirty="0"/>
              <a:t>Adapts to changes </a:t>
            </a:r>
            <a:r>
              <a:rPr lang="en-US" dirty="0"/>
              <a:t>to customer requirements</a:t>
            </a:r>
          </a:p>
          <a:p>
            <a:r>
              <a:rPr lang="en-US" b="1" dirty="0"/>
              <a:t>Plans estimated time </a:t>
            </a:r>
            <a:r>
              <a:rPr lang="en-US" dirty="0"/>
              <a:t>for each task of the project.</a:t>
            </a:r>
          </a:p>
        </p:txBody>
      </p:sp>
      <p:pic>
        <p:nvPicPr>
          <p:cNvPr id="7" name="Picture Placeholder 11" descr="A group of people meeting in a room and writing">
            <a:extLst>
              <a:ext uri="{FF2B5EF4-FFF2-40B4-BE49-F238E27FC236}">
                <a16:creationId xmlns:a16="http://schemas.microsoft.com/office/drawing/2014/main" id="{2DC2EFE6-A74D-FEB8-8396-186FA01CAB7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87" b="87"/>
          <a:stretch/>
        </p:blipFill>
        <p:spPr>
          <a:xfrm>
            <a:off x="1036320" y="1751138"/>
            <a:ext cx="3544888" cy="3355723"/>
          </a:xfrm>
          <a:prstGeom prst="rect">
            <a:avLst/>
          </a:prstGeom>
          <a:solidFill>
            <a:schemeClr val="accent6"/>
          </a:solidFill>
        </p:spPr>
      </p:pic>
    </p:spTree>
    <p:extLst>
      <p:ext uri="{BB962C8B-B14F-4D97-AF65-F5344CB8AC3E}">
        <p14:creationId xmlns:p14="http://schemas.microsoft.com/office/powerpoint/2010/main" val="54307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Business team brainstorming">
            <a:extLst>
              <a:ext uri="{FF2B5EF4-FFF2-40B4-BE49-F238E27FC236}">
                <a16:creationId xmlns:a16="http://schemas.microsoft.com/office/drawing/2014/main" id="{424B3BE0-07C0-D05C-0B61-4BE33E9E08F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t="27277" b="27277"/>
          <a:stretch/>
        </p:blipFill>
        <p:spPr/>
      </p:pic>
      <p:sp>
        <p:nvSpPr>
          <p:cNvPr id="3" name="Title 2">
            <a:extLst>
              <a:ext uri="{FF2B5EF4-FFF2-40B4-BE49-F238E27FC236}">
                <a16:creationId xmlns:a16="http://schemas.microsoft.com/office/drawing/2014/main" id="{FB207F5D-5F40-264B-0403-3682CB3DC65D}"/>
              </a:ext>
            </a:extLst>
          </p:cNvPr>
          <p:cNvSpPr>
            <a:spLocks noGrp="1"/>
          </p:cNvSpPr>
          <p:nvPr>
            <p:ph type="ctrTitle"/>
          </p:nvPr>
        </p:nvSpPr>
        <p:spPr/>
        <p:txBody>
          <a:bodyPr tIns="274320" rIns="822960" bIns="914400" anchor="b" anchorCtr="0"/>
          <a:lstStyle/>
          <a:p>
            <a:r>
              <a:rPr lang="en-US" dirty="0"/>
              <a:t>Agile Phases</a:t>
            </a:r>
          </a:p>
        </p:txBody>
      </p:sp>
      <p:sp>
        <p:nvSpPr>
          <p:cNvPr id="4" name="Subtitle 3">
            <a:extLst>
              <a:ext uri="{FF2B5EF4-FFF2-40B4-BE49-F238E27FC236}">
                <a16:creationId xmlns:a16="http://schemas.microsoft.com/office/drawing/2014/main" id="{44B5DA33-D8F1-18AD-FDB2-F6C8B3E0ACA1}"/>
              </a:ext>
            </a:extLst>
          </p:cNvPr>
          <p:cNvSpPr>
            <a:spLocks noGrp="1"/>
          </p:cNvSpPr>
          <p:nvPr>
            <p:ph type="subTitle" idx="1"/>
          </p:nvPr>
        </p:nvSpPr>
        <p:spPr/>
        <p:txBody>
          <a:bodyPr>
            <a:normAutofit/>
          </a:bodyPr>
          <a:lstStyle/>
          <a:p>
            <a:r>
              <a:rPr lang="en-US" dirty="0"/>
              <a:t>Each step of the SDLC</a:t>
            </a:r>
          </a:p>
        </p:txBody>
      </p:sp>
    </p:spTree>
    <p:extLst>
      <p:ext uri="{BB962C8B-B14F-4D97-AF65-F5344CB8AC3E}">
        <p14:creationId xmlns:p14="http://schemas.microsoft.com/office/powerpoint/2010/main" val="3042288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200CC-BBE7-464B-DC6B-96C78191DE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6C27C-FFC7-F081-71A3-360AC28479BA}"/>
              </a:ext>
            </a:extLst>
          </p:cNvPr>
          <p:cNvSpPr>
            <a:spLocks noGrp="1"/>
          </p:cNvSpPr>
          <p:nvPr>
            <p:ph sz="quarter" idx="16"/>
          </p:nvPr>
        </p:nvSpPr>
        <p:spPr>
          <a:xfrm>
            <a:off x="8556170" y="839520"/>
            <a:ext cx="3331030" cy="4915168"/>
          </a:xfrm>
        </p:spPr>
        <p:txBody>
          <a:bodyPr/>
          <a:lstStyle/>
          <a:p>
            <a:pPr marL="0" indent="0" algn="ctr">
              <a:buNone/>
            </a:pPr>
            <a:r>
              <a:rPr lang="en-US" sz="3200" dirty="0"/>
              <a:t>SDLC Phases</a:t>
            </a:r>
          </a:p>
          <a:p>
            <a:r>
              <a:rPr lang="en-US" dirty="0"/>
              <a:t>Requirements Analysis</a:t>
            </a:r>
          </a:p>
          <a:p>
            <a:r>
              <a:rPr lang="en-US" dirty="0"/>
              <a:t>System Design</a:t>
            </a:r>
          </a:p>
          <a:p>
            <a:r>
              <a:rPr lang="en-US" dirty="0"/>
              <a:t>Implementation</a:t>
            </a:r>
          </a:p>
          <a:p>
            <a:r>
              <a:rPr lang="en-US" dirty="0"/>
              <a:t>Testing</a:t>
            </a:r>
          </a:p>
          <a:p>
            <a:r>
              <a:rPr lang="en-US" dirty="0"/>
              <a:t>Deployment</a:t>
            </a:r>
          </a:p>
          <a:p>
            <a:r>
              <a:rPr lang="en-US" dirty="0"/>
              <a:t>Maintenance</a:t>
            </a:r>
          </a:p>
        </p:txBody>
      </p:sp>
      <p:pic>
        <p:nvPicPr>
          <p:cNvPr id="12" name="Picture 11" descr="A diagram of a process&#10;&#10;AI-generated content may be incorrect.">
            <a:extLst>
              <a:ext uri="{FF2B5EF4-FFF2-40B4-BE49-F238E27FC236}">
                <a16:creationId xmlns:a16="http://schemas.microsoft.com/office/drawing/2014/main" id="{3958400B-43BE-C60F-5A02-A0175F459E34}"/>
              </a:ext>
            </a:extLst>
          </p:cNvPr>
          <p:cNvPicPr>
            <a:picLocks noChangeAspect="1"/>
          </p:cNvPicPr>
          <p:nvPr/>
        </p:nvPicPr>
        <p:blipFill>
          <a:blip r:embed="rId3"/>
          <a:stretch>
            <a:fillRect/>
          </a:stretch>
        </p:blipFill>
        <p:spPr>
          <a:xfrm>
            <a:off x="920648" y="743461"/>
            <a:ext cx="6848723" cy="4896896"/>
          </a:xfrm>
          <a:prstGeom prst="rect">
            <a:avLst/>
          </a:prstGeom>
        </p:spPr>
      </p:pic>
    </p:spTree>
    <p:extLst>
      <p:ext uri="{BB962C8B-B14F-4D97-AF65-F5344CB8AC3E}">
        <p14:creationId xmlns:p14="http://schemas.microsoft.com/office/powerpoint/2010/main" val="121675660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3.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{BE3BAF8F-1978-4843-8AF2-CD133AE961B9}TF776e3e59-1204-479e-95b5-5e72eaac51ab78076569_win32-dba623c40f6b</Template>
  <TotalTime>110</TotalTime>
  <Words>1572</Words>
  <Application>Microsoft Office PowerPoint</Application>
  <PresentationFormat>Widescreen</PresentationFormat>
  <Paragraphs>124</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Calibri Light</vt:lpstr>
      <vt:lpstr>Times New Roman</vt:lpstr>
      <vt:lpstr>RetrospectVTI</vt:lpstr>
      <vt:lpstr>Scrum Agile Methodology Gideon Gendale D. Mesia  CS 250 Software Development Lifecycle Professor Haruka Konishi 22 June 2025</vt:lpstr>
      <vt:lpstr>Table of Contents</vt:lpstr>
      <vt:lpstr>Agile Roles What each Member adds to the team</vt:lpstr>
      <vt:lpstr>Product Owner</vt:lpstr>
      <vt:lpstr>Scrum Master</vt:lpstr>
      <vt:lpstr>Tester</vt:lpstr>
      <vt:lpstr>Developer</vt:lpstr>
      <vt:lpstr>Agile Phases</vt:lpstr>
      <vt:lpstr>PowerPoint Presentation</vt:lpstr>
      <vt:lpstr>Requirement Analysis</vt:lpstr>
      <vt:lpstr>System Design</vt:lpstr>
      <vt:lpstr>Implementation</vt:lpstr>
      <vt:lpstr>Testing</vt:lpstr>
      <vt:lpstr>Deployment</vt:lpstr>
      <vt:lpstr>Maintenance</vt:lpstr>
      <vt:lpstr>Waterfall Model</vt:lpstr>
      <vt:lpstr>Waterfall Model Pros</vt:lpstr>
      <vt:lpstr>Waterfall Model Cons</vt:lpstr>
      <vt:lpstr>Waterfall Model Usage</vt:lpstr>
      <vt:lpstr>Waterfall or Agile Approach?</vt:lpstr>
      <vt:lpstr>Waterfall vs Agile</vt:lpstr>
      <vt:lpstr>When to use each model</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Dale Mesia</dc:creator>
  <cp:lastModifiedBy>Mesia, Gideon</cp:lastModifiedBy>
  <cp:revision>2</cp:revision>
  <dcterms:created xsi:type="dcterms:W3CDTF">2025-06-23T02:44:02Z</dcterms:created>
  <dcterms:modified xsi:type="dcterms:W3CDTF">2025-06-23T09:35:35Z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